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7" r:id="rId3"/>
    <p:sldId id="257" r:id="rId4"/>
    <p:sldId id="280" r:id="rId5"/>
    <p:sldId id="281" r:id="rId6"/>
    <p:sldId id="282" r:id="rId7"/>
    <p:sldId id="258" r:id="rId8"/>
    <p:sldId id="278" r:id="rId9"/>
    <p:sldId id="279" r:id="rId10"/>
    <p:sldId id="260" r:id="rId11"/>
    <p:sldId id="277" r:id="rId12"/>
    <p:sldId id="259" r:id="rId13"/>
    <p:sldId id="283" r:id="rId14"/>
    <p:sldId id="284" r:id="rId15"/>
    <p:sldId id="273" r:id="rId16"/>
    <p:sldId id="274" r:id="rId17"/>
    <p:sldId id="275" r:id="rId18"/>
    <p:sldId id="276" r:id="rId19"/>
    <p:sldId id="268" r:id="rId20"/>
    <p:sldId id="261" r:id="rId21"/>
    <p:sldId id="272" r:id="rId22"/>
    <p:sldId id="262" r:id="rId23"/>
    <p:sldId id="263" r:id="rId24"/>
    <p:sldId id="264" r:id="rId25"/>
    <p:sldId id="265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4663"/>
  </p:normalViewPr>
  <p:slideViewPr>
    <p:cSldViewPr snapToGrid="0" snapToObjects="1">
      <p:cViewPr varScale="1">
        <p:scale>
          <a:sx n="121" d="100"/>
          <a:sy n="121" d="100"/>
        </p:scale>
        <p:origin x="200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輔助字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輔助字幕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9/26/19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9/26/19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9/26/19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9/26/19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9/26/19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9/26/19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9/26/19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9/26/19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zerojudge.tw/ShowProblem?problemid=c575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zerojudge.tw/ShowProblem?problemid=d636" TargetMode="External"/><Relationship Id="rId2" Type="http://schemas.openxmlformats.org/officeDocument/2006/relationships/hyperlink" Target="https://zerojudge.tw/ShowProblem?problemid=c002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onlinejudge.org/index.php?option=com_onlinejudge&amp;Itemid=8&amp;page=show_problem&amp;problem=310" TargetMode="External"/><Relationship Id="rId4" Type="http://schemas.openxmlformats.org/officeDocument/2006/relationships/hyperlink" Target="https://zerojudge.tw/ShowProblem?problemid=d613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DDC40C9-E7A6-D34A-8C9D-88643BDC13F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TW" sz="4000" dirty="0"/>
              <a:t>CH6 </a:t>
            </a:r>
            <a:r>
              <a:rPr kumimoji="1" lang="zh-TW" altLang="en-US" sz="4000" dirty="0"/>
              <a:t>分治法</a:t>
            </a:r>
            <a:r>
              <a:rPr kumimoji="1" lang="en-US" altLang="zh-TW" sz="4000" dirty="0"/>
              <a:t>(Divide and Conquer)</a:t>
            </a:r>
            <a:br>
              <a:rPr kumimoji="1" lang="en-US" altLang="zh-TW" sz="4000" dirty="0"/>
            </a:br>
            <a:r>
              <a:rPr kumimoji="1" lang="zh-TW" altLang="en-US" sz="4000" dirty="0"/>
              <a:t>二元搜尋法</a:t>
            </a:r>
            <a:r>
              <a:rPr kumimoji="1" lang="en-US" altLang="zh-TW" sz="4000" dirty="0"/>
              <a:t>(Binary Search)</a:t>
            </a:r>
            <a:endParaRPr kumimoji="1" lang="zh-TW" altLang="en-US" sz="4000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C85EE893-1F1A-B849-B7D8-2D72D9A923F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531961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06A5164-FA0B-3F4C-9039-A3289F7BE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不適合使用分治法的問題 </a:t>
            </a:r>
            <a:r>
              <a:rPr kumimoji="1" lang="en-US" altLang="zh-TW" dirty="0"/>
              <a:t>–</a:t>
            </a:r>
            <a:r>
              <a:rPr kumimoji="1" lang="zh-TW" altLang="en-US" dirty="0"/>
              <a:t> 費氏數列</a:t>
            </a:r>
          </a:p>
        </p:txBody>
      </p:sp>
      <p:sp>
        <p:nvSpPr>
          <p:cNvPr id="8" name="內容版面配置區 5">
            <a:extLst>
              <a:ext uri="{FF2B5EF4-FFF2-40B4-BE49-F238E27FC236}">
                <a16:creationId xmlns:a16="http://schemas.microsoft.com/office/drawing/2014/main" id="{A95CF5D2-1A22-9B45-B144-6779647AD6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2533" y="1930400"/>
            <a:ext cx="4767030" cy="3880773"/>
          </a:xfrm>
        </p:spPr>
        <p:txBody>
          <a:bodyPr>
            <a:normAutofit/>
          </a:bodyPr>
          <a:lstStyle/>
          <a:p>
            <a:r>
              <a:rPr kumimoji="1" lang="en" altLang="zh-TW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﻿</a:t>
            </a:r>
            <a:r>
              <a:rPr kumimoji="1" lang="zh-TW" altLang="en" dirty="0">
                <a:latin typeface="Menlo" panose="020B0609030804020204" pitchFamily="49" charset="0"/>
                <a:cs typeface="Menlo" panose="020B0609030804020204" pitchFamily="49" charset="0"/>
              </a:rPr>
              <a:t>計算</a:t>
            </a:r>
            <a:r>
              <a:rPr kumimoji="1" lang="en-US" altLang="zh-TW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F(20)</a:t>
            </a:r>
          </a:p>
          <a:p>
            <a:pPr lvl="1"/>
            <a:r>
              <a:rPr kumimoji="1" lang="en-US" altLang="zh-TW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Solution-1 (</a:t>
            </a:r>
            <a:r>
              <a:rPr kumimoji="1" lang="en-US" altLang="zh-TW" dirty="0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iterative</a:t>
            </a:r>
            <a:r>
              <a:rPr kumimoji="1" lang="en-US" altLang="zh-TW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): </a:t>
            </a:r>
            <a:r>
              <a:rPr kumimoji="1" lang="zh-TW" alt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</a:t>
            </a:r>
            <a:r>
              <a:rPr kumimoji="1" lang="en" altLang="zh-TW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7e-05</a:t>
            </a:r>
          </a:p>
          <a:p>
            <a:pPr lvl="1"/>
            <a:r>
              <a:rPr kumimoji="1" lang="en" altLang="zh-TW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Solution-2 (</a:t>
            </a:r>
            <a:r>
              <a:rPr kumimoji="1" lang="en" altLang="zh-TW" dirty="0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recursion</a:t>
            </a:r>
            <a:r>
              <a:rPr kumimoji="1" lang="en" altLang="zh-TW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): 265e-05</a:t>
            </a:r>
          </a:p>
          <a:p>
            <a:pPr lvl="1"/>
            <a:endParaRPr kumimoji="1" lang="en" altLang="zh-TW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kumimoji="1" lang="en" altLang="zh-TW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﻿</a:t>
            </a:r>
            <a:r>
              <a:rPr kumimoji="1" lang="zh-TW" altLang="en" dirty="0">
                <a:latin typeface="Menlo" panose="020B0609030804020204" pitchFamily="49" charset="0"/>
                <a:cs typeface="Menlo" panose="020B0609030804020204" pitchFamily="49" charset="0"/>
              </a:rPr>
              <a:t>計算</a:t>
            </a:r>
            <a:r>
              <a:rPr kumimoji="1" lang="en-US" altLang="zh-TW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F(200)</a:t>
            </a:r>
          </a:p>
          <a:p>
            <a:pPr lvl="1"/>
            <a:r>
              <a:rPr kumimoji="1" lang="en-US" altLang="zh-TW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Iterative: 200</a:t>
            </a:r>
            <a:r>
              <a:rPr kumimoji="1" lang="zh-TW" alt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kumimoji="1" lang="en-US" altLang="zh-TW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ns</a:t>
            </a:r>
            <a:r>
              <a:rPr kumimoji="1" lang="zh-TW" alt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kumimoji="1" lang="en-US" altLang="zh-TW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kumimoji="1" lang="zh-TW" altLang="en-US" dirty="0">
                <a:latin typeface="Menlo" panose="020B0609030804020204" pitchFamily="49" charset="0"/>
                <a:cs typeface="Menlo" panose="020B0609030804020204" pitchFamily="49" charset="0"/>
              </a:rPr>
              <a:t>假設</a:t>
            </a:r>
            <a:r>
              <a:rPr kumimoji="1" lang="en-US" altLang="zh-TW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  <a:p>
            <a:pPr lvl="1"/>
            <a:r>
              <a:rPr kumimoji="1" lang="en-US" altLang="zh-TW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Recursion:</a:t>
            </a:r>
            <a:r>
              <a:rPr kumimoji="1" lang="zh-TW" altLang="en-US" dirty="0">
                <a:latin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kumimoji="1" lang="en-US" altLang="zh-TW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4 x 10</a:t>
            </a:r>
            <a:r>
              <a:rPr kumimoji="1" lang="en-US" altLang="zh-TW" baseline="30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13</a:t>
            </a:r>
            <a:r>
              <a:rPr kumimoji="1" lang="en-US" altLang="zh-TW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years</a:t>
            </a:r>
            <a:r>
              <a:rPr kumimoji="1" lang="zh-TW" alt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kumimoji="1" lang="en-US" altLang="zh-TW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kumimoji="1" lang="zh-TW" alt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等效</a:t>
            </a:r>
            <a:r>
              <a:rPr kumimoji="1" lang="en-US" altLang="zh-TW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endParaRPr kumimoji="1" lang="zh-TW" altLang="en-US" dirty="0"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9AFD181E-5D2D-DC4B-97EF-4EBD5D67362A}"/>
              </a:ext>
            </a:extLst>
          </p:cNvPr>
          <p:cNvSpPr txBox="1"/>
          <p:nvPr/>
        </p:nvSpPr>
        <p:spPr>
          <a:xfrm>
            <a:off x="6096000" y="1930400"/>
            <a:ext cx="3887603" cy="378565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 = 20</a:t>
            </a:r>
          </a:p>
          <a:p>
            <a:r>
              <a:rPr kumimoji="1" lang="en" altLang="zh-TW" sz="1600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# solution 1 - iterative</a:t>
            </a:r>
          </a:p>
          <a:p>
            <a:r>
              <a:rPr kumimoji="1" lang="en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F0, F1 = 0, 1</a:t>
            </a:r>
          </a:p>
          <a:p>
            <a:r>
              <a:rPr kumimoji="1" lang="en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for </a:t>
            </a:r>
            <a:r>
              <a:rPr kumimoji="1" lang="en" altLang="zh-TW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</a:t>
            </a:r>
            <a:r>
              <a:rPr kumimoji="1" lang="en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in range(2, N+1):</a:t>
            </a:r>
          </a:p>
          <a:p>
            <a:r>
              <a:rPr kumimoji="1" lang="en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F1, F0 = F1+F0, F1</a:t>
            </a:r>
          </a:p>
          <a:p>
            <a:r>
              <a:rPr kumimoji="1" lang="en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print(F1)</a:t>
            </a:r>
          </a:p>
          <a:p>
            <a:endParaRPr kumimoji="1" lang="en" altLang="zh-TW" sz="1600" dirty="0">
              <a:solidFill>
                <a:schemeClr val="tx1">
                  <a:lumMod val="50000"/>
                  <a:lumOff val="50000"/>
                </a:schemeClr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kumimoji="1" lang="en" altLang="zh-TW" sz="1600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#solution 2 - recursion</a:t>
            </a:r>
          </a:p>
          <a:p>
            <a:r>
              <a:rPr kumimoji="1" lang="en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def </a:t>
            </a:r>
            <a:r>
              <a:rPr kumimoji="1" lang="en" altLang="zh-TW" sz="1600" b="1" dirty="0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</a:t>
            </a:r>
            <a:r>
              <a:rPr kumimoji="1" lang="en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(n):</a:t>
            </a:r>
          </a:p>
          <a:p>
            <a:r>
              <a:rPr kumimoji="1" lang="en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if n &lt;= 1:</a:t>
            </a:r>
          </a:p>
          <a:p>
            <a:r>
              <a:rPr kumimoji="1" lang="en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return n</a:t>
            </a:r>
          </a:p>
          <a:p>
            <a:r>
              <a:rPr kumimoji="1" lang="en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else:</a:t>
            </a:r>
          </a:p>
          <a:p>
            <a:r>
              <a:rPr kumimoji="1" lang="en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return F(n-1) + F(n-2)</a:t>
            </a:r>
          </a:p>
          <a:p>
            <a:endParaRPr kumimoji="1" lang="en" altLang="zh-TW" sz="16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kumimoji="1" lang="en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print(F(N))</a:t>
            </a:r>
            <a:endParaRPr kumimoji="1" lang="zh-TW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69474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20D0DA2-5EC4-144E-A181-590760F1B7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費氏數列</a:t>
            </a:r>
            <a:r>
              <a:rPr kumimoji="1" lang="en-US" altLang="zh-TW" dirty="0"/>
              <a:t> - recursion</a:t>
            </a:r>
            <a:endParaRPr kumimoji="1"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9954C0E2-F806-9B46-8415-55A7BAF57F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597573"/>
            <a:ext cx="8596668" cy="4443790"/>
          </a:xfrm>
        </p:spPr>
        <p:txBody>
          <a:bodyPr/>
          <a:lstStyle/>
          <a:p>
            <a:r>
              <a:rPr kumimoji="1" lang="zh-TW" altLang="en-US" dirty="0"/>
              <a:t>有很多重複的計算</a:t>
            </a:r>
            <a:endParaRPr kumimoji="1" lang="en-US" altLang="zh-TW" dirty="0"/>
          </a:p>
          <a:p>
            <a:r>
              <a:rPr kumimoji="1" lang="en-US" altLang="zh-TW" dirty="0"/>
              <a:t>O(2</a:t>
            </a:r>
            <a:r>
              <a:rPr kumimoji="1" lang="en-US" altLang="zh-TW" baseline="30000" dirty="0"/>
              <a:t>n/2</a:t>
            </a:r>
            <a:r>
              <a:rPr kumimoji="1" lang="en-US" altLang="zh-TW" dirty="0"/>
              <a:t>)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1B1F5B20-E10A-2641-9110-1122C2750F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2334915"/>
            <a:ext cx="8596668" cy="4051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7593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C9D1456-8E2B-C24C-9084-350791EF2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計算 </a:t>
            </a:r>
            <a:r>
              <a:rPr kumimoji="1" lang="en-US" altLang="zh-TW" dirty="0"/>
              <a:t>(a ** b) % c</a:t>
            </a:r>
            <a:endParaRPr kumimoji="1" lang="zh-TW" altLang="en-US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313000E5-DD87-2E4B-8FCB-DC63B61476F0}"/>
              </a:ext>
            </a:extLst>
          </p:cNvPr>
          <p:cNvSpPr txBox="1"/>
          <p:nvPr/>
        </p:nvSpPr>
        <p:spPr>
          <a:xfrm>
            <a:off x="5317955" y="1270000"/>
            <a:ext cx="5378395" cy="517064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" altLang="zh-TW" sz="15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 = 12321</a:t>
            </a:r>
          </a:p>
          <a:p>
            <a:r>
              <a:rPr kumimoji="1" lang="en" altLang="zh-TW" sz="15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 = 999</a:t>
            </a:r>
          </a:p>
          <a:p>
            <a:r>
              <a:rPr kumimoji="1" lang="en" altLang="zh-TW" sz="15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 = 1234</a:t>
            </a:r>
          </a:p>
          <a:p>
            <a:endParaRPr kumimoji="1" lang="en" altLang="zh-TW" sz="15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kumimoji="1" lang="en" altLang="zh-TW" sz="1500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# solution 1 - iterative</a:t>
            </a:r>
          </a:p>
          <a:p>
            <a:r>
              <a:rPr kumimoji="1" lang="en" altLang="zh-TW" sz="15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ans</a:t>
            </a:r>
            <a:r>
              <a:rPr kumimoji="1" lang="en" altLang="zh-TW" sz="15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= a</a:t>
            </a:r>
          </a:p>
          <a:p>
            <a:r>
              <a:rPr kumimoji="1" lang="en" altLang="zh-TW" sz="15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for </a:t>
            </a:r>
            <a:r>
              <a:rPr kumimoji="1" lang="en" altLang="zh-TW" sz="15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</a:t>
            </a:r>
            <a:r>
              <a:rPr kumimoji="1" lang="en" altLang="zh-TW" sz="15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in range(1, b):</a:t>
            </a:r>
          </a:p>
          <a:p>
            <a:r>
              <a:rPr kumimoji="1" lang="en" altLang="zh-TW" sz="15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kumimoji="1" lang="en" altLang="zh-TW" sz="15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ans</a:t>
            </a:r>
            <a:r>
              <a:rPr kumimoji="1" lang="en" altLang="zh-TW" sz="15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*= a</a:t>
            </a:r>
          </a:p>
          <a:p>
            <a:endParaRPr kumimoji="1" lang="en" altLang="zh-TW" sz="15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kumimoji="1" lang="en" altLang="zh-TW" sz="15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print(</a:t>
            </a:r>
            <a:r>
              <a:rPr kumimoji="1" lang="en" altLang="zh-TW" sz="15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ans</a:t>
            </a:r>
            <a:r>
              <a:rPr kumimoji="1" lang="en" altLang="zh-TW" sz="15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% c)</a:t>
            </a:r>
          </a:p>
          <a:p>
            <a:endParaRPr kumimoji="1" lang="en" altLang="zh-TW" sz="15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kumimoji="1" lang="en" altLang="zh-TW" sz="1500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#solution 2</a:t>
            </a:r>
            <a:r>
              <a:rPr kumimoji="1" lang="zh-TW" altLang="en-US" sz="1500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kumimoji="1" lang="en-US" altLang="zh-TW" sz="1500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-</a:t>
            </a:r>
            <a:r>
              <a:rPr kumimoji="1" lang="zh-TW" altLang="en-US" sz="1500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kumimoji="1" lang="en-US" altLang="zh-TW" sz="1500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recursion</a:t>
            </a:r>
            <a:endParaRPr kumimoji="1" lang="en" altLang="zh-TW" sz="1500" dirty="0">
              <a:solidFill>
                <a:srgbClr val="0070C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kumimoji="1" lang="en" altLang="zh-TW" sz="15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def </a:t>
            </a:r>
            <a:r>
              <a:rPr kumimoji="1" lang="en" altLang="zh-TW" sz="1500" b="1" dirty="0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</a:t>
            </a:r>
            <a:r>
              <a:rPr kumimoji="1" lang="en" altLang="zh-TW" sz="15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(a, b, c):</a:t>
            </a:r>
          </a:p>
          <a:p>
            <a:r>
              <a:rPr kumimoji="1" lang="en" altLang="zh-TW" sz="15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if b == 1:</a:t>
            </a:r>
          </a:p>
          <a:p>
            <a:r>
              <a:rPr kumimoji="1" lang="en" altLang="zh-TW" sz="15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return a % c</a:t>
            </a:r>
          </a:p>
          <a:p>
            <a:r>
              <a:rPr kumimoji="1" lang="en" altLang="zh-TW" sz="15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</a:p>
          <a:p>
            <a:r>
              <a:rPr kumimoji="1" lang="en" altLang="zh-TW" sz="15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if b % 2 == 0:</a:t>
            </a:r>
          </a:p>
          <a:p>
            <a:r>
              <a:rPr kumimoji="1" lang="en" altLang="zh-TW" sz="15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return (</a:t>
            </a:r>
            <a:r>
              <a:rPr kumimoji="1" lang="en" altLang="zh-TW" sz="1500" dirty="0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</a:t>
            </a:r>
            <a:r>
              <a:rPr kumimoji="1" lang="en" altLang="zh-TW" sz="15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(a, </a:t>
            </a:r>
            <a:r>
              <a:rPr kumimoji="1" lang="en" altLang="zh-TW" sz="1500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b//2</a:t>
            </a:r>
            <a:r>
              <a:rPr kumimoji="1" lang="en" altLang="zh-TW" sz="15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c) ** 2) % c</a:t>
            </a:r>
          </a:p>
          <a:p>
            <a:r>
              <a:rPr kumimoji="1" lang="en" altLang="zh-TW" sz="15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else:</a:t>
            </a:r>
          </a:p>
          <a:p>
            <a:r>
              <a:rPr kumimoji="1" lang="en" altLang="zh-TW" sz="15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return (a * (</a:t>
            </a:r>
            <a:r>
              <a:rPr kumimoji="1" lang="en" altLang="zh-TW" sz="1500" dirty="0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</a:t>
            </a:r>
            <a:r>
              <a:rPr kumimoji="1" lang="en" altLang="zh-TW" sz="15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(a, </a:t>
            </a:r>
            <a:r>
              <a:rPr kumimoji="1" lang="en" altLang="zh-TW" sz="1500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b//2</a:t>
            </a:r>
            <a:r>
              <a:rPr kumimoji="1" lang="en" altLang="zh-TW" sz="15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c) ** 2)) % c</a:t>
            </a:r>
          </a:p>
          <a:p>
            <a:endParaRPr kumimoji="1" lang="en" altLang="zh-TW" sz="15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kumimoji="1" lang="en" altLang="zh-TW" sz="15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print(F(a, b, c))</a:t>
            </a:r>
            <a:endParaRPr kumimoji="1" lang="zh-TW" altLang="en-US" sz="1500" dirty="0"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07201D28-7731-3540-9523-F8AEEB43D0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4335" y="1825235"/>
            <a:ext cx="3800073" cy="3880773"/>
          </a:xfrm>
        </p:spPr>
        <p:txBody>
          <a:bodyPr>
            <a:normAutofit/>
          </a:bodyPr>
          <a:lstStyle/>
          <a:p>
            <a:r>
              <a:rPr kumimoji="1" lang="zh-TW" altLang="en" sz="2000" dirty="0">
                <a:latin typeface="Menlo" panose="020B0609030804020204" pitchFamily="49" charset="0"/>
                <a:cs typeface="Menlo" panose="020B0609030804020204" pitchFamily="49" charset="0"/>
              </a:rPr>
              <a:t>計算</a:t>
            </a:r>
            <a:r>
              <a:rPr kumimoji="1" lang="en-US" altLang="zh-TW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1000!</a:t>
            </a:r>
          </a:p>
          <a:p>
            <a:r>
              <a:rPr kumimoji="1" lang="en-US" altLang="zh-TW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Solution-1:</a:t>
            </a:r>
            <a:r>
              <a:rPr kumimoji="1" lang="zh-TW" alt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kumimoji="1" lang="en" altLang="zh-TW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56e-05</a:t>
            </a:r>
          </a:p>
          <a:p>
            <a:r>
              <a:rPr kumimoji="1" lang="en" altLang="zh-TW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Solution-2:</a:t>
            </a:r>
            <a:r>
              <a:rPr kumimoji="1" lang="zh-TW" alt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</a:t>
            </a:r>
            <a:r>
              <a:rPr kumimoji="1" lang="en" altLang="zh-TW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8e-05</a:t>
            </a:r>
            <a:endParaRPr kumimoji="1" lang="zh-TW" altLang="en-US" sz="1800" dirty="0"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39689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C11E8E5-C72F-D84E-8580-82018148A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Quick Sort</a:t>
            </a:r>
            <a:endParaRPr kumimoji="1" lang="zh-TW" altLang="en-US" dirty="0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752AB5B1-5520-1B40-922D-780D4816F8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6563185"/>
              </p:ext>
            </p:extLst>
          </p:nvPr>
        </p:nvGraphicFramePr>
        <p:xfrm>
          <a:off x="770757" y="1376856"/>
          <a:ext cx="3649428" cy="40733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08238">
                  <a:extLst>
                    <a:ext uri="{9D8B030D-6E8A-4147-A177-3AD203B41FA5}">
                      <a16:colId xmlns:a16="http://schemas.microsoft.com/office/drawing/2014/main" val="192186654"/>
                    </a:ext>
                  </a:extLst>
                </a:gridCol>
                <a:gridCol w="608238">
                  <a:extLst>
                    <a:ext uri="{9D8B030D-6E8A-4147-A177-3AD203B41FA5}">
                      <a16:colId xmlns:a16="http://schemas.microsoft.com/office/drawing/2014/main" val="2408976350"/>
                    </a:ext>
                  </a:extLst>
                </a:gridCol>
                <a:gridCol w="608238">
                  <a:extLst>
                    <a:ext uri="{9D8B030D-6E8A-4147-A177-3AD203B41FA5}">
                      <a16:colId xmlns:a16="http://schemas.microsoft.com/office/drawing/2014/main" val="3992134905"/>
                    </a:ext>
                  </a:extLst>
                </a:gridCol>
                <a:gridCol w="608238">
                  <a:extLst>
                    <a:ext uri="{9D8B030D-6E8A-4147-A177-3AD203B41FA5}">
                      <a16:colId xmlns:a16="http://schemas.microsoft.com/office/drawing/2014/main" val="1688291125"/>
                    </a:ext>
                  </a:extLst>
                </a:gridCol>
                <a:gridCol w="608238">
                  <a:extLst>
                    <a:ext uri="{9D8B030D-6E8A-4147-A177-3AD203B41FA5}">
                      <a16:colId xmlns:a16="http://schemas.microsoft.com/office/drawing/2014/main" val="3001902182"/>
                    </a:ext>
                  </a:extLst>
                </a:gridCol>
                <a:gridCol w="608238">
                  <a:extLst>
                    <a:ext uri="{9D8B030D-6E8A-4147-A177-3AD203B41FA5}">
                      <a16:colId xmlns:a16="http://schemas.microsoft.com/office/drawing/2014/main" val="791686453"/>
                    </a:ext>
                  </a:extLst>
                </a:gridCol>
              </a:tblGrid>
              <a:tr h="40733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Menlo" panose="020B0609030804020204" pitchFamily="49" charset="0"/>
                          <a:cs typeface="Menlo" panose="020B0609030804020204" pitchFamily="49" charset="0"/>
                        </a:rPr>
                        <a:t>3</a:t>
                      </a:r>
                      <a:endParaRPr lang="zh-TW" altLang="en-US" sz="1600" dirty="0">
                        <a:latin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5</a:t>
                      </a:r>
                      <a:endParaRPr lang="zh-TW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2</a:t>
                      </a:r>
                      <a:endParaRPr lang="zh-TW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6</a:t>
                      </a:r>
                      <a:endParaRPr lang="zh-TW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1</a:t>
                      </a:r>
                      <a:endParaRPr lang="zh-TW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4</a:t>
                      </a:r>
                      <a:endParaRPr lang="zh-TW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47274192"/>
                  </a:ext>
                </a:extLst>
              </a:tr>
            </a:tbl>
          </a:graphicData>
        </a:graphic>
      </p:graphicFrame>
      <p:sp>
        <p:nvSpPr>
          <p:cNvPr id="6" name="文字方塊 5">
            <a:extLst>
              <a:ext uri="{FF2B5EF4-FFF2-40B4-BE49-F238E27FC236}">
                <a16:creationId xmlns:a16="http://schemas.microsoft.com/office/drawing/2014/main" id="{0E49464F-001D-C640-A344-2338638B4510}"/>
              </a:ext>
            </a:extLst>
          </p:cNvPr>
          <p:cNvSpPr txBox="1"/>
          <p:nvPr/>
        </p:nvSpPr>
        <p:spPr>
          <a:xfrm>
            <a:off x="3738630" y="1784190"/>
            <a:ext cx="707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pivot</a:t>
            </a:r>
            <a:endParaRPr kumimoji="1" lang="zh-TW" altLang="en-US" dirty="0"/>
          </a:p>
        </p:txBody>
      </p:sp>
      <p:sp>
        <p:nvSpPr>
          <p:cNvPr id="7" name="菱形 6">
            <a:extLst>
              <a:ext uri="{FF2B5EF4-FFF2-40B4-BE49-F238E27FC236}">
                <a16:creationId xmlns:a16="http://schemas.microsoft.com/office/drawing/2014/main" id="{4C08DFF7-4FB0-4447-B3AF-BB13CB73F342}"/>
              </a:ext>
            </a:extLst>
          </p:cNvPr>
          <p:cNvSpPr/>
          <p:nvPr/>
        </p:nvSpPr>
        <p:spPr>
          <a:xfrm>
            <a:off x="2697361" y="2409555"/>
            <a:ext cx="441435" cy="430924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4</a:t>
            </a:r>
            <a:endParaRPr kumimoji="1" lang="zh-TW" altLang="en-US" sz="1600" dirty="0"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CC2B8BF6-C1E0-AA41-965A-09E6365F28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5982167"/>
              </p:ext>
            </p:extLst>
          </p:nvPr>
        </p:nvGraphicFramePr>
        <p:xfrm>
          <a:off x="770757" y="2435773"/>
          <a:ext cx="1824714" cy="40733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08238">
                  <a:extLst>
                    <a:ext uri="{9D8B030D-6E8A-4147-A177-3AD203B41FA5}">
                      <a16:colId xmlns:a16="http://schemas.microsoft.com/office/drawing/2014/main" val="192186654"/>
                    </a:ext>
                  </a:extLst>
                </a:gridCol>
                <a:gridCol w="608238">
                  <a:extLst>
                    <a:ext uri="{9D8B030D-6E8A-4147-A177-3AD203B41FA5}">
                      <a16:colId xmlns:a16="http://schemas.microsoft.com/office/drawing/2014/main" val="2408976350"/>
                    </a:ext>
                  </a:extLst>
                </a:gridCol>
                <a:gridCol w="608238">
                  <a:extLst>
                    <a:ext uri="{9D8B030D-6E8A-4147-A177-3AD203B41FA5}">
                      <a16:colId xmlns:a16="http://schemas.microsoft.com/office/drawing/2014/main" val="3992134905"/>
                    </a:ext>
                  </a:extLst>
                </a:gridCol>
              </a:tblGrid>
              <a:tr h="40733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Menlo" panose="020B0609030804020204" pitchFamily="49" charset="0"/>
                          <a:cs typeface="Menlo" panose="020B0609030804020204" pitchFamily="49" charset="0"/>
                        </a:rPr>
                        <a:t>3</a:t>
                      </a:r>
                      <a:endParaRPr lang="zh-TW" altLang="en-US" sz="1600" dirty="0">
                        <a:latin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2</a:t>
                      </a:r>
                      <a:endParaRPr lang="zh-TW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1</a:t>
                      </a:r>
                      <a:endParaRPr lang="zh-TW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47274192"/>
                  </a:ext>
                </a:extLst>
              </a:tr>
            </a:tbl>
          </a:graphicData>
        </a:graphic>
      </p:graphicFrame>
      <p:graphicFrame>
        <p:nvGraphicFramePr>
          <p:cNvPr id="11" name="表格 10">
            <a:extLst>
              <a:ext uri="{FF2B5EF4-FFF2-40B4-BE49-F238E27FC236}">
                <a16:creationId xmlns:a16="http://schemas.microsoft.com/office/drawing/2014/main" id="{069F127A-0D33-A54F-A9E7-2C2A8A0DF6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3449788"/>
              </p:ext>
            </p:extLst>
          </p:nvPr>
        </p:nvGraphicFramePr>
        <p:xfrm>
          <a:off x="3202373" y="2435773"/>
          <a:ext cx="1216476" cy="40733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08238">
                  <a:extLst>
                    <a:ext uri="{9D8B030D-6E8A-4147-A177-3AD203B41FA5}">
                      <a16:colId xmlns:a16="http://schemas.microsoft.com/office/drawing/2014/main" val="192186654"/>
                    </a:ext>
                  </a:extLst>
                </a:gridCol>
                <a:gridCol w="608238">
                  <a:extLst>
                    <a:ext uri="{9D8B030D-6E8A-4147-A177-3AD203B41FA5}">
                      <a16:colId xmlns:a16="http://schemas.microsoft.com/office/drawing/2014/main" val="2408976350"/>
                    </a:ext>
                  </a:extLst>
                </a:gridCol>
              </a:tblGrid>
              <a:tr h="40733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Menlo" panose="020B0609030804020204" pitchFamily="49" charset="0"/>
                          <a:cs typeface="Menlo" panose="020B0609030804020204" pitchFamily="49" charset="0"/>
                        </a:rPr>
                        <a:t>5</a:t>
                      </a:r>
                      <a:endParaRPr lang="zh-TW" altLang="en-US" sz="1600" dirty="0">
                        <a:latin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6</a:t>
                      </a:r>
                      <a:endParaRPr lang="zh-TW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47274192"/>
                  </a:ext>
                </a:extLst>
              </a:tr>
            </a:tbl>
          </a:graphicData>
        </a:graphic>
      </p:graphicFrame>
      <p:sp>
        <p:nvSpPr>
          <p:cNvPr id="12" name="文字方塊 11">
            <a:extLst>
              <a:ext uri="{FF2B5EF4-FFF2-40B4-BE49-F238E27FC236}">
                <a16:creationId xmlns:a16="http://schemas.microsoft.com/office/drawing/2014/main" id="{823A54A7-2CFA-7D4B-A394-E487A92F4B4F}"/>
              </a:ext>
            </a:extLst>
          </p:cNvPr>
          <p:cNvSpPr txBox="1"/>
          <p:nvPr/>
        </p:nvSpPr>
        <p:spPr>
          <a:xfrm>
            <a:off x="1914317" y="2840479"/>
            <a:ext cx="707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pivot</a:t>
            </a:r>
            <a:endParaRPr kumimoji="1" lang="zh-TW" altLang="en-US" dirty="0"/>
          </a:p>
        </p:txBody>
      </p:sp>
      <p:graphicFrame>
        <p:nvGraphicFramePr>
          <p:cNvPr id="14" name="表格 13">
            <a:extLst>
              <a:ext uri="{FF2B5EF4-FFF2-40B4-BE49-F238E27FC236}">
                <a16:creationId xmlns:a16="http://schemas.microsoft.com/office/drawing/2014/main" id="{CE71FAB2-3FEE-C048-BC94-7CD8A5FED5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4706113"/>
              </p:ext>
            </p:extLst>
          </p:nvPr>
        </p:nvGraphicFramePr>
        <p:xfrm>
          <a:off x="1378995" y="3592675"/>
          <a:ext cx="1216476" cy="40733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08238">
                  <a:extLst>
                    <a:ext uri="{9D8B030D-6E8A-4147-A177-3AD203B41FA5}">
                      <a16:colId xmlns:a16="http://schemas.microsoft.com/office/drawing/2014/main" val="192186654"/>
                    </a:ext>
                  </a:extLst>
                </a:gridCol>
                <a:gridCol w="608238">
                  <a:extLst>
                    <a:ext uri="{9D8B030D-6E8A-4147-A177-3AD203B41FA5}">
                      <a16:colId xmlns:a16="http://schemas.microsoft.com/office/drawing/2014/main" val="2408976350"/>
                    </a:ext>
                  </a:extLst>
                </a:gridCol>
              </a:tblGrid>
              <a:tr h="40733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Menlo" panose="020B0609030804020204" pitchFamily="49" charset="0"/>
                          <a:cs typeface="Menlo" panose="020B0609030804020204" pitchFamily="49" charset="0"/>
                        </a:rPr>
                        <a:t>3</a:t>
                      </a:r>
                      <a:endParaRPr lang="zh-TW" altLang="en-US" sz="1600" dirty="0">
                        <a:latin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2</a:t>
                      </a:r>
                      <a:endParaRPr lang="zh-TW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47274192"/>
                  </a:ext>
                </a:extLst>
              </a:tr>
            </a:tbl>
          </a:graphicData>
        </a:graphic>
      </p:graphicFrame>
      <p:sp>
        <p:nvSpPr>
          <p:cNvPr id="15" name="菱形 14">
            <a:extLst>
              <a:ext uri="{FF2B5EF4-FFF2-40B4-BE49-F238E27FC236}">
                <a16:creationId xmlns:a16="http://schemas.microsoft.com/office/drawing/2014/main" id="{6D25AAEF-7656-C644-8058-8F9C025D38C9}"/>
              </a:ext>
            </a:extLst>
          </p:cNvPr>
          <p:cNvSpPr/>
          <p:nvPr/>
        </p:nvSpPr>
        <p:spPr>
          <a:xfrm>
            <a:off x="807158" y="3592675"/>
            <a:ext cx="441435" cy="430924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endParaRPr kumimoji="1" lang="zh-TW" altLang="en-US" sz="1600" dirty="0"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6" name="菱形 15">
            <a:extLst>
              <a:ext uri="{FF2B5EF4-FFF2-40B4-BE49-F238E27FC236}">
                <a16:creationId xmlns:a16="http://schemas.microsoft.com/office/drawing/2014/main" id="{7F778D17-00E4-5F4C-88AB-6577AD591113}"/>
              </a:ext>
            </a:extLst>
          </p:cNvPr>
          <p:cNvSpPr/>
          <p:nvPr/>
        </p:nvSpPr>
        <p:spPr>
          <a:xfrm>
            <a:off x="2691566" y="3569085"/>
            <a:ext cx="441435" cy="430924"/>
          </a:xfrm>
          <a:prstGeom prst="diamond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4</a:t>
            </a:r>
            <a:endParaRPr kumimoji="1" lang="zh-TW" altLang="en-US" sz="1600" dirty="0"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A60B3320-A2DD-424E-A365-B7EF2512BB06}"/>
              </a:ext>
            </a:extLst>
          </p:cNvPr>
          <p:cNvSpPr txBox="1"/>
          <p:nvPr/>
        </p:nvSpPr>
        <p:spPr>
          <a:xfrm>
            <a:off x="1932352" y="3993880"/>
            <a:ext cx="707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pivot</a:t>
            </a:r>
            <a:endParaRPr kumimoji="1" lang="zh-TW" altLang="en-US" dirty="0"/>
          </a:p>
        </p:txBody>
      </p:sp>
      <p:graphicFrame>
        <p:nvGraphicFramePr>
          <p:cNvPr id="20" name="表格 19">
            <a:extLst>
              <a:ext uri="{FF2B5EF4-FFF2-40B4-BE49-F238E27FC236}">
                <a16:creationId xmlns:a16="http://schemas.microsoft.com/office/drawing/2014/main" id="{43733C4E-EDE2-A242-B870-5D4CD76BCD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5371233"/>
              </p:ext>
            </p:extLst>
          </p:nvPr>
        </p:nvGraphicFramePr>
        <p:xfrm>
          <a:off x="3202373" y="3586546"/>
          <a:ext cx="1216476" cy="40733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08238">
                  <a:extLst>
                    <a:ext uri="{9D8B030D-6E8A-4147-A177-3AD203B41FA5}">
                      <a16:colId xmlns:a16="http://schemas.microsoft.com/office/drawing/2014/main" val="192186654"/>
                    </a:ext>
                  </a:extLst>
                </a:gridCol>
                <a:gridCol w="608238">
                  <a:extLst>
                    <a:ext uri="{9D8B030D-6E8A-4147-A177-3AD203B41FA5}">
                      <a16:colId xmlns:a16="http://schemas.microsoft.com/office/drawing/2014/main" val="2408976350"/>
                    </a:ext>
                  </a:extLst>
                </a:gridCol>
              </a:tblGrid>
              <a:tr h="40733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Menlo" panose="020B0609030804020204" pitchFamily="49" charset="0"/>
                          <a:cs typeface="Menlo" panose="020B0609030804020204" pitchFamily="49" charset="0"/>
                        </a:rPr>
                        <a:t>5</a:t>
                      </a:r>
                      <a:endParaRPr lang="zh-TW" altLang="en-US" sz="1600" dirty="0">
                        <a:latin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6</a:t>
                      </a:r>
                      <a:endParaRPr lang="zh-TW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47274192"/>
                  </a:ext>
                </a:extLst>
              </a:tr>
            </a:tbl>
          </a:graphicData>
        </a:graphic>
      </p:graphicFrame>
      <p:sp>
        <p:nvSpPr>
          <p:cNvPr id="21" name="菱形 20">
            <a:extLst>
              <a:ext uri="{FF2B5EF4-FFF2-40B4-BE49-F238E27FC236}">
                <a16:creationId xmlns:a16="http://schemas.microsoft.com/office/drawing/2014/main" id="{F8FB06B5-75C2-4F45-9726-96F820EF1699}"/>
              </a:ext>
            </a:extLst>
          </p:cNvPr>
          <p:cNvSpPr/>
          <p:nvPr/>
        </p:nvSpPr>
        <p:spPr>
          <a:xfrm>
            <a:off x="807158" y="4816438"/>
            <a:ext cx="441435" cy="430924"/>
          </a:xfrm>
          <a:prstGeom prst="diamond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endParaRPr kumimoji="1" lang="zh-TW" altLang="en-US" sz="1600" dirty="0"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2" name="菱形 21">
            <a:extLst>
              <a:ext uri="{FF2B5EF4-FFF2-40B4-BE49-F238E27FC236}">
                <a16:creationId xmlns:a16="http://schemas.microsoft.com/office/drawing/2014/main" id="{9DB29888-5A78-1A49-9023-102253E2E79A}"/>
              </a:ext>
            </a:extLst>
          </p:cNvPr>
          <p:cNvSpPr/>
          <p:nvPr/>
        </p:nvSpPr>
        <p:spPr>
          <a:xfrm>
            <a:off x="1462396" y="4816438"/>
            <a:ext cx="441435" cy="430924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2</a:t>
            </a:r>
            <a:endParaRPr kumimoji="1" lang="zh-TW" altLang="en-US" sz="1600" dirty="0"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graphicFrame>
        <p:nvGraphicFramePr>
          <p:cNvPr id="23" name="表格 22">
            <a:extLst>
              <a:ext uri="{FF2B5EF4-FFF2-40B4-BE49-F238E27FC236}">
                <a16:creationId xmlns:a16="http://schemas.microsoft.com/office/drawing/2014/main" id="{91C5B9D9-4A55-A74D-B97D-F989B0483F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4010280"/>
              </p:ext>
            </p:extLst>
          </p:nvPr>
        </p:nvGraphicFramePr>
        <p:xfrm>
          <a:off x="1996193" y="4816438"/>
          <a:ext cx="608238" cy="40733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08238">
                  <a:extLst>
                    <a:ext uri="{9D8B030D-6E8A-4147-A177-3AD203B41FA5}">
                      <a16:colId xmlns:a16="http://schemas.microsoft.com/office/drawing/2014/main" val="192186654"/>
                    </a:ext>
                  </a:extLst>
                </a:gridCol>
              </a:tblGrid>
              <a:tr h="40733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Menlo" panose="020B0609030804020204" pitchFamily="49" charset="0"/>
                          <a:cs typeface="Menlo" panose="020B0609030804020204" pitchFamily="49" charset="0"/>
                        </a:rPr>
                        <a:t>3</a:t>
                      </a:r>
                      <a:endParaRPr lang="zh-TW" altLang="en-US" sz="1600" dirty="0">
                        <a:latin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47274192"/>
                  </a:ext>
                </a:extLst>
              </a:tr>
            </a:tbl>
          </a:graphicData>
        </a:graphic>
      </p:graphicFrame>
      <p:graphicFrame>
        <p:nvGraphicFramePr>
          <p:cNvPr id="24" name="表格 23">
            <a:extLst>
              <a:ext uri="{FF2B5EF4-FFF2-40B4-BE49-F238E27FC236}">
                <a16:creationId xmlns:a16="http://schemas.microsoft.com/office/drawing/2014/main" id="{036BBD51-6BDB-6F44-AC20-B93D692D29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3140305"/>
              </p:ext>
            </p:extLst>
          </p:nvPr>
        </p:nvGraphicFramePr>
        <p:xfrm>
          <a:off x="707277" y="5828000"/>
          <a:ext cx="2432952" cy="40733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08238">
                  <a:extLst>
                    <a:ext uri="{9D8B030D-6E8A-4147-A177-3AD203B41FA5}">
                      <a16:colId xmlns:a16="http://schemas.microsoft.com/office/drawing/2014/main" val="192186654"/>
                    </a:ext>
                  </a:extLst>
                </a:gridCol>
                <a:gridCol w="608238">
                  <a:extLst>
                    <a:ext uri="{9D8B030D-6E8A-4147-A177-3AD203B41FA5}">
                      <a16:colId xmlns:a16="http://schemas.microsoft.com/office/drawing/2014/main" val="2408976350"/>
                    </a:ext>
                  </a:extLst>
                </a:gridCol>
                <a:gridCol w="608238">
                  <a:extLst>
                    <a:ext uri="{9D8B030D-6E8A-4147-A177-3AD203B41FA5}">
                      <a16:colId xmlns:a16="http://schemas.microsoft.com/office/drawing/2014/main" val="3992134905"/>
                    </a:ext>
                  </a:extLst>
                </a:gridCol>
                <a:gridCol w="608238">
                  <a:extLst>
                    <a:ext uri="{9D8B030D-6E8A-4147-A177-3AD203B41FA5}">
                      <a16:colId xmlns:a16="http://schemas.microsoft.com/office/drawing/2014/main" val="1688291125"/>
                    </a:ext>
                  </a:extLst>
                </a:gridCol>
              </a:tblGrid>
              <a:tr h="40733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Menlo" panose="020B0609030804020204" pitchFamily="49" charset="0"/>
                          <a:cs typeface="Menlo" panose="020B0609030804020204" pitchFamily="49" charset="0"/>
                        </a:rPr>
                        <a:t>1</a:t>
                      </a:r>
                      <a:endParaRPr lang="zh-TW" altLang="en-US" sz="1600" dirty="0">
                        <a:latin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2</a:t>
                      </a:r>
                      <a:endParaRPr lang="zh-TW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3</a:t>
                      </a:r>
                      <a:endParaRPr lang="zh-TW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4</a:t>
                      </a:r>
                      <a:endParaRPr lang="zh-TW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47274192"/>
                  </a:ext>
                </a:extLst>
              </a:tr>
            </a:tbl>
          </a:graphicData>
        </a:graphic>
      </p:graphicFrame>
      <p:sp>
        <p:nvSpPr>
          <p:cNvPr id="25" name="菱形 24">
            <a:extLst>
              <a:ext uri="{FF2B5EF4-FFF2-40B4-BE49-F238E27FC236}">
                <a16:creationId xmlns:a16="http://schemas.microsoft.com/office/drawing/2014/main" id="{058B9110-AC50-944C-A8F2-6E5010FD1C09}"/>
              </a:ext>
            </a:extLst>
          </p:cNvPr>
          <p:cNvSpPr/>
          <p:nvPr/>
        </p:nvSpPr>
        <p:spPr>
          <a:xfrm>
            <a:off x="2691566" y="4816438"/>
            <a:ext cx="441435" cy="430924"/>
          </a:xfrm>
          <a:prstGeom prst="diamond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4</a:t>
            </a:r>
            <a:endParaRPr kumimoji="1" lang="zh-TW" altLang="en-US" sz="1600" dirty="0"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graphicFrame>
        <p:nvGraphicFramePr>
          <p:cNvPr id="26" name="表格 25">
            <a:extLst>
              <a:ext uri="{FF2B5EF4-FFF2-40B4-BE49-F238E27FC236}">
                <a16:creationId xmlns:a16="http://schemas.microsoft.com/office/drawing/2014/main" id="{AF2C9B11-AC85-EB49-BD50-AFEFBB8084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8084730"/>
              </p:ext>
            </p:extLst>
          </p:nvPr>
        </p:nvGraphicFramePr>
        <p:xfrm>
          <a:off x="3229399" y="4816438"/>
          <a:ext cx="1216476" cy="40733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08238">
                  <a:extLst>
                    <a:ext uri="{9D8B030D-6E8A-4147-A177-3AD203B41FA5}">
                      <a16:colId xmlns:a16="http://schemas.microsoft.com/office/drawing/2014/main" val="192186654"/>
                    </a:ext>
                  </a:extLst>
                </a:gridCol>
                <a:gridCol w="608238">
                  <a:extLst>
                    <a:ext uri="{9D8B030D-6E8A-4147-A177-3AD203B41FA5}">
                      <a16:colId xmlns:a16="http://schemas.microsoft.com/office/drawing/2014/main" val="2408976350"/>
                    </a:ext>
                  </a:extLst>
                </a:gridCol>
              </a:tblGrid>
              <a:tr h="40733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Menlo" panose="020B0609030804020204" pitchFamily="49" charset="0"/>
                          <a:cs typeface="Menlo" panose="020B0609030804020204" pitchFamily="49" charset="0"/>
                        </a:rPr>
                        <a:t>5</a:t>
                      </a:r>
                      <a:endParaRPr lang="zh-TW" altLang="en-US" sz="1600" dirty="0">
                        <a:latin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6</a:t>
                      </a:r>
                      <a:endParaRPr lang="zh-TW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47274192"/>
                  </a:ext>
                </a:extLst>
              </a:tr>
            </a:tbl>
          </a:graphicData>
        </a:graphic>
      </p:graphicFrame>
      <p:sp>
        <p:nvSpPr>
          <p:cNvPr id="27" name="左大括弧 26">
            <a:extLst>
              <a:ext uri="{FF2B5EF4-FFF2-40B4-BE49-F238E27FC236}">
                <a16:creationId xmlns:a16="http://schemas.microsoft.com/office/drawing/2014/main" id="{21E4E071-C89D-C14F-8A1A-4DD39D30ACC1}"/>
              </a:ext>
            </a:extLst>
          </p:cNvPr>
          <p:cNvSpPr/>
          <p:nvPr/>
        </p:nvSpPr>
        <p:spPr>
          <a:xfrm rot="16200000">
            <a:off x="1747686" y="4569141"/>
            <a:ext cx="369332" cy="196067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aphicFrame>
        <p:nvGraphicFramePr>
          <p:cNvPr id="28" name="表格 27">
            <a:extLst>
              <a:ext uri="{FF2B5EF4-FFF2-40B4-BE49-F238E27FC236}">
                <a16:creationId xmlns:a16="http://schemas.microsoft.com/office/drawing/2014/main" id="{29DA1B5B-8465-6941-A3AF-B1CA05E290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8197693"/>
              </p:ext>
            </p:extLst>
          </p:nvPr>
        </p:nvGraphicFramePr>
        <p:xfrm>
          <a:off x="3229399" y="5809665"/>
          <a:ext cx="608238" cy="40733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08238">
                  <a:extLst>
                    <a:ext uri="{9D8B030D-6E8A-4147-A177-3AD203B41FA5}">
                      <a16:colId xmlns:a16="http://schemas.microsoft.com/office/drawing/2014/main" val="192186654"/>
                    </a:ext>
                  </a:extLst>
                </a:gridCol>
              </a:tblGrid>
              <a:tr h="40733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Menlo" panose="020B0609030804020204" pitchFamily="49" charset="0"/>
                          <a:cs typeface="Menlo" panose="020B0609030804020204" pitchFamily="49" charset="0"/>
                        </a:rPr>
                        <a:t>5</a:t>
                      </a:r>
                      <a:endParaRPr lang="zh-TW" altLang="en-US" sz="1600" dirty="0">
                        <a:latin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47274192"/>
                  </a:ext>
                </a:extLst>
              </a:tr>
            </a:tbl>
          </a:graphicData>
        </a:graphic>
      </p:graphicFrame>
      <p:sp>
        <p:nvSpPr>
          <p:cNvPr id="29" name="文字方塊 28">
            <a:extLst>
              <a:ext uri="{FF2B5EF4-FFF2-40B4-BE49-F238E27FC236}">
                <a16:creationId xmlns:a16="http://schemas.microsoft.com/office/drawing/2014/main" id="{42FBA543-12C2-C245-AFC5-46A92D45B61B}"/>
              </a:ext>
            </a:extLst>
          </p:cNvPr>
          <p:cNvSpPr txBox="1"/>
          <p:nvPr/>
        </p:nvSpPr>
        <p:spPr>
          <a:xfrm>
            <a:off x="3827800" y="6216999"/>
            <a:ext cx="707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pivot</a:t>
            </a:r>
            <a:endParaRPr kumimoji="1" lang="zh-TW" altLang="en-US" dirty="0"/>
          </a:p>
        </p:txBody>
      </p:sp>
      <p:sp>
        <p:nvSpPr>
          <p:cNvPr id="30" name="菱形 29">
            <a:extLst>
              <a:ext uri="{FF2B5EF4-FFF2-40B4-BE49-F238E27FC236}">
                <a16:creationId xmlns:a16="http://schemas.microsoft.com/office/drawing/2014/main" id="{9EE0FD9F-0655-0D40-AF8B-AEA60041E745}"/>
              </a:ext>
            </a:extLst>
          </p:cNvPr>
          <p:cNvSpPr/>
          <p:nvPr/>
        </p:nvSpPr>
        <p:spPr>
          <a:xfrm>
            <a:off x="3952569" y="5790493"/>
            <a:ext cx="441435" cy="430924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6</a:t>
            </a:r>
            <a:endParaRPr kumimoji="1" lang="zh-TW" altLang="en-US" sz="1600" dirty="0"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5B130C55-DAC4-9947-9F59-D46C8E69C1A1}"/>
              </a:ext>
            </a:extLst>
          </p:cNvPr>
          <p:cNvSpPr txBox="1"/>
          <p:nvPr/>
        </p:nvSpPr>
        <p:spPr>
          <a:xfrm>
            <a:off x="4999660" y="1447860"/>
            <a:ext cx="32993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quickSort</a:t>
            </a:r>
            <a:r>
              <a:rPr kumimoji="1" lang="en-US" altLang="zh-TW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([3, 5, 2, 6, 1, 4])</a:t>
            </a:r>
            <a:endParaRPr kumimoji="1" lang="zh-TW" altLang="en-US" sz="1400" dirty="0"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441AF4F9-6926-1C41-868D-23697CCF3D21}"/>
              </a:ext>
            </a:extLst>
          </p:cNvPr>
          <p:cNvSpPr txBox="1"/>
          <p:nvPr/>
        </p:nvSpPr>
        <p:spPr>
          <a:xfrm>
            <a:off x="4999660" y="2489891"/>
            <a:ext cx="51251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quickSort</a:t>
            </a:r>
            <a:r>
              <a:rPr kumimoji="1" lang="en-US" altLang="zh-TW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([3, 2, 1]) + [4] + quicksort([5, 6])</a:t>
            </a:r>
            <a:endParaRPr kumimoji="1" lang="zh-TW" altLang="en-US" sz="1400" dirty="0"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8DB240F5-0CE1-1D48-839E-14F2BDFEE30B}"/>
              </a:ext>
            </a:extLst>
          </p:cNvPr>
          <p:cNvSpPr txBox="1"/>
          <p:nvPr/>
        </p:nvSpPr>
        <p:spPr>
          <a:xfrm>
            <a:off x="4999660" y="3569085"/>
            <a:ext cx="566212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quickSort</a:t>
            </a:r>
            <a:r>
              <a:rPr kumimoji="1" lang="en-US" altLang="zh-TW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([3, 2, 1]) + [4] + quicksort([5, 6])</a:t>
            </a:r>
          </a:p>
          <a:p>
            <a:endParaRPr kumimoji="1" lang="en-US" altLang="zh-TW" sz="14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kumimoji="1" lang="en-US" altLang="zh-TW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 [1] + </a:t>
            </a:r>
            <a:r>
              <a:rPr kumimoji="1" lang="en-US" altLang="zh-TW" sz="1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quickSort</a:t>
            </a:r>
            <a:r>
              <a:rPr kumimoji="1" lang="en-US" altLang="zh-TW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([3, 2]) + [4] + quicksort([5, 6])</a:t>
            </a:r>
          </a:p>
          <a:p>
            <a:endParaRPr kumimoji="1" lang="zh-TW" altLang="en-US" sz="1400" dirty="0"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32423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C11E8E5-C72F-D84E-8580-82018148A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Quick Sort</a:t>
            </a:r>
            <a:endParaRPr kumimoji="1"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10864D3E-FFBB-0747-9E6D-88CE0F975F20}"/>
              </a:ext>
            </a:extLst>
          </p:cNvPr>
          <p:cNvSpPr txBox="1"/>
          <p:nvPr/>
        </p:nvSpPr>
        <p:spPr>
          <a:xfrm>
            <a:off x="813149" y="1407037"/>
            <a:ext cx="7467109" cy="4524315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﻿def </a:t>
            </a:r>
            <a:r>
              <a:rPr kumimoji="1" lang="en" altLang="zh-TW" sz="1600" b="1" dirty="0" err="1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quickSort</a:t>
            </a:r>
            <a:r>
              <a:rPr kumimoji="1" lang="en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kumimoji="1" lang="en" altLang="zh-TW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lst</a:t>
            </a:r>
            <a:r>
              <a:rPr kumimoji="1" lang="en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):</a:t>
            </a:r>
          </a:p>
          <a:p>
            <a:r>
              <a:rPr kumimoji="1" lang="en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if </a:t>
            </a:r>
            <a:r>
              <a:rPr kumimoji="1" lang="en" altLang="zh-TW" sz="1600" dirty="0" err="1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len</a:t>
            </a:r>
            <a:r>
              <a:rPr kumimoji="1" lang="en" altLang="zh-TW" sz="1600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kumimoji="1" lang="en" altLang="zh-TW" sz="1600" dirty="0" err="1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lst</a:t>
            </a:r>
            <a:r>
              <a:rPr kumimoji="1" lang="en" altLang="zh-TW" sz="1600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 &lt; 2</a:t>
            </a:r>
            <a:r>
              <a:rPr kumimoji="1" lang="en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</a:t>
            </a:r>
          </a:p>
          <a:p>
            <a:r>
              <a:rPr kumimoji="1" lang="en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return </a:t>
            </a:r>
            <a:r>
              <a:rPr kumimoji="1" lang="en" altLang="zh-TW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lst</a:t>
            </a:r>
            <a:endParaRPr kumimoji="1" lang="en" altLang="zh-TW" sz="16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kumimoji="1" lang="en" altLang="zh-TW" sz="16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kumimoji="1" lang="en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else:</a:t>
            </a:r>
          </a:p>
          <a:p>
            <a:r>
              <a:rPr kumimoji="1" lang="en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pivot = </a:t>
            </a:r>
            <a:r>
              <a:rPr kumimoji="1" lang="en" altLang="zh-TW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lst.pop</a:t>
            </a:r>
            <a:r>
              <a:rPr kumimoji="1" lang="en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</a:t>
            </a:r>
          </a:p>
          <a:p>
            <a:r>
              <a:rPr kumimoji="1" lang="en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left = []</a:t>
            </a:r>
          </a:p>
          <a:p>
            <a:r>
              <a:rPr kumimoji="1" lang="en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right = []</a:t>
            </a:r>
          </a:p>
          <a:p>
            <a:r>
              <a:rPr kumimoji="1" lang="en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for n in </a:t>
            </a:r>
            <a:r>
              <a:rPr kumimoji="1" lang="en" altLang="zh-TW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lst</a:t>
            </a:r>
            <a:r>
              <a:rPr kumimoji="1" lang="en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</a:t>
            </a:r>
          </a:p>
          <a:p>
            <a:r>
              <a:rPr kumimoji="1" lang="en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if n &lt;= pivot:</a:t>
            </a:r>
          </a:p>
          <a:p>
            <a:r>
              <a:rPr kumimoji="1" lang="en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   </a:t>
            </a:r>
            <a:r>
              <a:rPr kumimoji="1" lang="en" altLang="zh-TW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left.append</a:t>
            </a:r>
            <a:r>
              <a:rPr kumimoji="1" lang="en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(n)</a:t>
            </a:r>
          </a:p>
          <a:p>
            <a:r>
              <a:rPr kumimoji="1" lang="en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else:</a:t>
            </a:r>
          </a:p>
          <a:p>
            <a:r>
              <a:rPr kumimoji="1" lang="en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   </a:t>
            </a:r>
            <a:r>
              <a:rPr kumimoji="1" lang="en" altLang="zh-TW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right.append</a:t>
            </a:r>
            <a:r>
              <a:rPr kumimoji="1" lang="en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(n)</a:t>
            </a:r>
          </a:p>
          <a:p>
            <a:endParaRPr kumimoji="1" lang="en" altLang="zh-TW" sz="16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kumimoji="1" lang="en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return </a:t>
            </a:r>
            <a:r>
              <a:rPr kumimoji="1" lang="en" altLang="zh-TW" sz="1600" dirty="0" err="1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quickSort</a:t>
            </a:r>
            <a:r>
              <a:rPr kumimoji="1" lang="en" altLang="zh-TW" sz="1600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(left) + [pivot] + </a:t>
            </a:r>
            <a:r>
              <a:rPr kumimoji="1" lang="en" altLang="zh-TW" sz="1600" dirty="0" err="1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quickSort</a:t>
            </a:r>
            <a:r>
              <a:rPr kumimoji="1" lang="en" altLang="zh-TW" sz="1600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(right)</a:t>
            </a:r>
          </a:p>
          <a:p>
            <a:r>
              <a:rPr kumimoji="1" lang="en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</a:p>
          <a:p>
            <a:endParaRPr kumimoji="1" lang="en" altLang="zh-TW" sz="16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kumimoji="1" lang="en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print(</a:t>
            </a:r>
            <a:r>
              <a:rPr kumimoji="1" lang="en" altLang="zh-TW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quickSort</a:t>
            </a:r>
            <a:r>
              <a:rPr kumimoji="1" lang="en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([3, 5, 2, 6, 1, 4]))</a:t>
            </a:r>
            <a:endParaRPr kumimoji="1" lang="zh-TW" altLang="en-US" sz="1600" dirty="0"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4FFE9195-34D4-CA44-BFBD-C7472245CE87}"/>
              </a:ext>
            </a:extLst>
          </p:cNvPr>
          <p:cNvSpPr txBox="1"/>
          <p:nvPr/>
        </p:nvSpPr>
        <p:spPr>
          <a:xfrm>
            <a:off x="813149" y="6063734"/>
            <a:ext cx="3810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latin typeface="Menlo" panose="020B0609030804020204" pitchFamily="49" charset="0"/>
                <a:cs typeface="Menlo" panose="020B0609030804020204" pitchFamily="49" charset="0"/>
              </a:rPr>
              <a:t>﻿</a:t>
            </a:r>
            <a:r>
              <a:rPr kumimoji="1" lang="en-US" altLang="zh-TW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Output: [1, 2, 3, 4, 5, 6]</a:t>
            </a:r>
            <a:endParaRPr kumimoji="1" lang="zh-TW" altLang="en-US" dirty="0"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29492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3EBDDA6-F1B3-7B41-9948-CFF625ADC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Merge Sort (</a:t>
            </a:r>
            <a:r>
              <a:rPr kumimoji="1" lang="zh-TW" altLang="en-US" dirty="0"/>
              <a:t>動畫演示</a:t>
            </a:r>
            <a:r>
              <a:rPr kumimoji="1" lang="en-US" altLang="zh-TW" dirty="0"/>
              <a:t>)</a:t>
            </a:r>
            <a:endParaRPr kumimoji="1"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8ACEC3BE-6061-414B-AEF8-21DA95C89D5E}"/>
              </a:ext>
            </a:extLst>
          </p:cNvPr>
          <p:cNvSpPr txBox="1"/>
          <p:nvPr/>
        </p:nvSpPr>
        <p:spPr>
          <a:xfrm>
            <a:off x="294195" y="1736519"/>
            <a:ext cx="6736139" cy="375487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" altLang="zh-TW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def </a:t>
            </a:r>
            <a:r>
              <a:rPr kumimoji="1" lang="en" altLang="zh-TW" sz="1400" b="1" dirty="0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merge</a:t>
            </a:r>
            <a:r>
              <a:rPr kumimoji="1" lang="en" altLang="zh-TW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(start, mid, end):</a:t>
            </a:r>
          </a:p>
          <a:p>
            <a:r>
              <a:rPr kumimoji="1" lang="en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#if the direct merge is already sorted</a:t>
            </a:r>
          </a:p>
          <a:p>
            <a:r>
              <a:rPr kumimoji="1" lang="en" altLang="zh-TW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if </a:t>
            </a:r>
            <a:r>
              <a:rPr kumimoji="1" lang="en" altLang="zh-TW" sz="1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arr</a:t>
            </a:r>
            <a:r>
              <a:rPr kumimoji="1" lang="en" altLang="zh-TW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[mid] &lt;= </a:t>
            </a:r>
            <a:r>
              <a:rPr kumimoji="1" lang="en" altLang="zh-TW" sz="1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arr</a:t>
            </a:r>
            <a:r>
              <a:rPr kumimoji="1" lang="en" altLang="zh-TW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[mid+1]:</a:t>
            </a:r>
          </a:p>
          <a:p>
            <a:r>
              <a:rPr kumimoji="1" lang="en" altLang="zh-TW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return</a:t>
            </a:r>
          </a:p>
          <a:p>
            <a:r>
              <a:rPr kumimoji="1" lang="en" altLang="zh-TW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</a:p>
          <a:p>
            <a:r>
              <a:rPr kumimoji="1" lang="en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# Two pointers to maintain start of both arrays to merge </a:t>
            </a:r>
          </a:p>
          <a:p>
            <a:r>
              <a:rPr kumimoji="1" lang="en" altLang="zh-TW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start2 = mid + 1</a:t>
            </a:r>
          </a:p>
          <a:p>
            <a:r>
              <a:rPr kumimoji="1" lang="en" altLang="zh-TW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while (start &lt;= mid) and (start2 &lt;= end):</a:t>
            </a:r>
          </a:p>
          <a:p>
            <a:r>
              <a:rPr kumimoji="1" lang="en" altLang="zh-TW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if </a:t>
            </a:r>
            <a:r>
              <a:rPr kumimoji="1" lang="en" altLang="zh-TW" sz="1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arr</a:t>
            </a:r>
            <a:r>
              <a:rPr kumimoji="1" lang="en" altLang="zh-TW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[start] &lt;= </a:t>
            </a:r>
            <a:r>
              <a:rPr kumimoji="1" lang="en" altLang="zh-TW" sz="1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arr</a:t>
            </a:r>
            <a:r>
              <a:rPr kumimoji="1" lang="en" altLang="zh-TW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[start2]:</a:t>
            </a:r>
          </a:p>
          <a:p>
            <a:r>
              <a:rPr kumimoji="1" lang="en" altLang="zh-TW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start += 1</a:t>
            </a:r>
          </a:p>
          <a:p>
            <a:r>
              <a:rPr kumimoji="1" lang="en" altLang="zh-TW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else:</a:t>
            </a:r>
          </a:p>
          <a:p>
            <a:r>
              <a:rPr kumimoji="1" lang="en" altLang="zh-TW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value = </a:t>
            </a:r>
            <a:r>
              <a:rPr kumimoji="1" lang="en" altLang="zh-TW" sz="1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arr</a:t>
            </a:r>
            <a:r>
              <a:rPr kumimoji="1" lang="en" altLang="zh-TW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[start2]</a:t>
            </a:r>
          </a:p>
          <a:p>
            <a:r>
              <a:rPr kumimoji="1" lang="en" altLang="zh-TW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</a:t>
            </a:r>
            <a:r>
              <a:rPr kumimoji="1" lang="en" altLang="zh-TW" sz="1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arr.pop</a:t>
            </a:r>
            <a:r>
              <a:rPr kumimoji="1" lang="en" altLang="zh-TW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(start2)</a:t>
            </a:r>
          </a:p>
          <a:p>
            <a:r>
              <a:rPr kumimoji="1" lang="en" altLang="zh-TW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</a:t>
            </a:r>
            <a:r>
              <a:rPr kumimoji="1" lang="en" altLang="zh-TW" sz="1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arr.insert</a:t>
            </a:r>
            <a:r>
              <a:rPr kumimoji="1" lang="en" altLang="zh-TW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(start, value)</a:t>
            </a:r>
          </a:p>
          <a:p>
            <a:r>
              <a:rPr kumimoji="1" lang="en" altLang="zh-TW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start += 1</a:t>
            </a:r>
          </a:p>
          <a:p>
            <a:r>
              <a:rPr kumimoji="1" lang="en" altLang="zh-TW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mid += 1</a:t>
            </a:r>
          </a:p>
          <a:p>
            <a:r>
              <a:rPr kumimoji="1" lang="en" altLang="zh-TW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start2 += 1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D1D88C92-F0DF-C245-9E4F-D1E7FB2C6945}"/>
              </a:ext>
            </a:extLst>
          </p:cNvPr>
          <p:cNvSpPr txBox="1"/>
          <p:nvPr/>
        </p:nvSpPr>
        <p:spPr>
          <a:xfrm>
            <a:off x="7356155" y="1736519"/>
            <a:ext cx="4382189" cy="3108543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" altLang="zh-TW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def </a:t>
            </a:r>
            <a:r>
              <a:rPr kumimoji="1" lang="en" altLang="zh-TW" sz="1400" b="1" dirty="0" err="1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mergeSort</a:t>
            </a:r>
            <a:r>
              <a:rPr kumimoji="1" lang="en" altLang="zh-TW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(l, r):</a:t>
            </a:r>
          </a:p>
          <a:p>
            <a:r>
              <a:rPr kumimoji="1" lang="en" altLang="zh-TW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if l &lt; r:</a:t>
            </a:r>
          </a:p>
          <a:p>
            <a:r>
              <a:rPr kumimoji="1" lang="en" altLang="zh-TW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m = (l + r) // 2</a:t>
            </a:r>
          </a:p>
          <a:p>
            <a:r>
              <a:rPr kumimoji="1" lang="en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#Sort first and second halves</a:t>
            </a:r>
          </a:p>
          <a:p>
            <a:r>
              <a:rPr kumimoji="1" lang="en" altLang="zh-TW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</a:t>
            </a:r>
            <a:r>
              <a:rPr kumimoji="1" lang="en" altLang="zh-TW" sz="1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mergeSort</a:t>
            </a:r>
            <a:r>
              <a:rPr kumimoji="1" lang="en" altLang="zh-TW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(l, m)</a:t>
            </a:r>
          </a:p>
          <a:p>
            <a:r>
              <a:rPr kumimoji="1" lang="en" altLang="zh-TW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</a:t>
            </a:r>
            <a:r>
              <a:rPr kumimoji="1" lang="en" altLang="zh-TW" sz="1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mergeSort</a:t>
            </a:r>
            <a:r>
              <a:rPr kumimoji="1" lang="en" altLang="zh-TW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(m + 1, r)</a:t>
            </a:r>
          </a:p>
          <a:p>
            <a:r>
              <a:rPr kumimoji="1" lang="en" altLang="zh-TW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merge(l, m, r)</a:t>
            </a:r>
          </a:p>
          <a:p>
            <a:r>
              <a:rPr kumimoji="1" lang="en" altLang="zh-TW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</a:t>
            </a:r>
          </a:p>
          <a:p>
            <a:endParaRPr kumimoji="1" lang="en" altLang="zh-TW" sz="14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kumimoji="1" lang="en" altLang="zh-TW" sz="14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kumimoji="1" lang="en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# main program</a:t>
            </a:r>
          </a:p>
          <a:p>
            <a:r>
              <a:rPr kumimoji="1" lang="en" altLang="zh-TW" sz="1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arr</a:t>
            </a:r>
            <a:r>
              <a:rPr kumimoji="1" lang="en" altLang="zh-TW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= [12, 11, 13, 5, 6, 7]</a:t>
            </a:r>
          </a:p>
          <a:p>
            <a:r>
              <a:rPr kumimoji="1" lang="en" altLang="zh-TW" sz="1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mergeSort</a:t>
            </a:r>
            <a:r>
              <a:rPr kumimoji="1" lang="en" altLang="zh-TW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(0, </a:t>
            </a:r>
            <a:r>
              <a:rPr kumimoji="1" lang="en" altLang="zh-TW" sz="1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len</a:t>
            </a:r>
            <a:r>
              <a:rPr kumimoji="1" lang="en" altLang="zh-TW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kumimoji="1" lang="en" altLang="zh-TW" sz="1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arr</a:t>
            </a:r>
            <a:r>
              <a:rPr kumimoji="1" lang="en" altLang="zh-TW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 - 1)</a:t>
            </a:r>
          </a:p>
          <a:p>
            <a:r>
              <a:rPr kumimoji="1" lang="en" altLang="zh-TW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print(</a:t>
            </a:r>
            <a:r>
              <a:rPr kumimoji="1" lang="en" altLang="zh-TW" sz="1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arr</a:t>
            </a:r>
            <a:r>
              <a:rPr kumimoji="1" lang="en" altLang="zh-TW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endParaRPr kumimoji="1" lang="zh-TW" altLang="en-US" sz="1400" dirty="0"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62400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A24323F-4CFB-E145-859F-3009A8849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Tower of Hanoi (</a:t>
            </a:r>
            <a:r>
              <a:rPr kumimoji="1" lang="zh-TW" altLang="en-US" dirty="0"/>
              <a:t>河內塔</a:t>
            </a:r>
            <a:r>
              <a:rPr kumimoji="1" lang="en-US" altLang="zh-TW" dirty="0"/>
              <a:t>)</a:t>
            </a:r>
            <a:endParaRPr kumimoji="1" lang="zh-TW" altLang="en-US" dirty="0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518BED3B-D6BE-1245-82E5-E21999152A1A}"/>
              </a:ext>
            </a:extLst>
          </p:cNvPr>
          <p:cNvGrpSpPr/>
          <p:nvPr/>
        </p:nvGrpSpPr>
        <p:grpSpPr>
          <a:xfrm>
            <a:off x="1340124" y="2374901"/>
            <a:ext cx="6682772" cy="2552700"/>
            <a:chOff x="1340124" y="2374901"/>
            <a:chExt cx="6682772" cy="2552700"/>
          </a:xfrm>
        </p:grpSpPr>
        <p:pic>
          <p:nvPicPr>
            <p:cNvPr id="4" name="圖片 3">
              <a:extLst>
                <a:ext uri="{FF2B5EF4-FFF2-40B4-BE49-F238E27FC236}">
                  <a16:creationId xmlns:a16="http://schemas.microsoft.com/office/drawing/2014/main" id="{DF7631FD-95EA-B34A-83C0-0315CC3BB48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20496" y="2374901"/>
              <a:ext cx="6502400" cy="2552700"/>
            </a:xfrm>
            <a:prstGeom prst="rect">
              <a:avLst/>
            </a:prstGeom>
          </p:spPr>
        </p:pic>
        <p:sp>
          <p:nvSpPr>
            <p:cNvPr id="3" name="文字方塊 2">
              <a:extLst>
                <a:ext uri="{FF2B5EF4-FFF2-40B4-BE49-F238E27FC236}">
                  <a16:creationId xmlns:a16="http://schemas.microsoft.com/office/drawing/2014/main" id="{D8468BFE-ACAB-D44A-9F35-01B487AE37FC}"/>
                </a:ext>
              </a:extLst>
            </p:cNvPr>
            <p:cNvSpPr txBox="1"/>
            <p:nvPr/>
          </p:nvSpPr>
          <p:spPr>
            <a:xfrm>
              <a:off x="2028497" y="2381908"/>
              <a:ext cx="5327099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kumimoji="1" lang="en-US" altLang="zh-TW" sz="1600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Pillar-A		  Pillar-B			Pillar-C</a:t>
              </a:r>
              <a:endParaRPr kumimoji="1" lang="zh-TW" altLang="en-US" sz="1600" dirty="0">
                <a:latin typeface="Menlo" panose="020B0609030804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5" name="文字方塊 4">
              <a:extLst>
                <a:ext uri="{FF2B5EF4-FFF2-40B4-BE49-F238E27FC236}">
                  <a16:creationId xmlns:a16="http://schemas.microsoft.com/office/drawing/2014/main" id="{69335498-0285-104D-A2C2-51E0245935A5}"/>
                </a:ext>
              </a:extLst>
            </p:cNvPr>
            <p:cNvSpPr txBox="1"/>
            <p:nvPr/>
          </p:nvSpPr>
          <p:spPr>
            <a:xfrm>
              <a:off x="1340124" y="3208346"/>
              <a:ext cx="678391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1600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Disk</a:t>
              </a:r>
            </a:p>
            <a:p>
              <a:r>
                <a:rPr kumimoji="1" lang="en-US" altLang="zh-TW" sz="1600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1</a:t>
              </a:r>
            </a:p>
            <a:p>
              <a:r>
                <a:rPr kumimoji="1" lang="en-US" altLang="zh-TW" sz="1600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2</a:t>
              </a:r>
            </a:p>
            <a:p>
              <a:r>
                <a:rPr kumimoji="1" lang="en-US" altLang="zh-TW" sz="1600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3</a:t>
              </a:r>
            </a:p>
            <a:p>
              <a:r>
                <a:rPr kumimoji="1" lang="en-US" altLang="zh-TW" sz="1600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4</a:t>
              </a:r>
              <a:endParaRPr kumimoji="1" lang="zh-TW" altLang="en-US" sz="1600" dirty="0">
                <a:latin typeface="Menlo" panose="020B0609030804020204" pitchFamily="49" charset="0"/>
                <a:cs typeface="Menlo" panose="020B060903080402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433957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B16E1CF-D7D2-F04F-9370-777A0B401A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Tower of Hanoi (</a:t>
            </a:r>
            <a:r>
              <a:rPr kumimoji="1" lang="zh-TW" altLang="en-US" dirty="0"/>
              <a:t>河內塔</a:t>
            </a:r>
            <a:r>
              <a:rPr kumimoji="1" lang="en-US" altLang="zh-TW" dirty="0"/>
              <a:t>)</a:t>
            </a:r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F162040-9B96-BD43-9FD5-DBDDE97078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8530" y="0"/>
            <a:ext cx="4903470" cy="6858000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026A0DDC-806B-234C-9FC5-4929887AC1A8}"/>
              </a:ext>
            </a:extLst>
          </p:cNvPr>
          <p:cNvSpPr txBox="1"/>
          <p:nvPr/>
        </p:nvSpPr>
        <p:spPr>
          <a:xfrm>
            <a:off x="677334" y="1741214"/>
            <a:ext cx="6109365" cy="378565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﻿def </a:t>
            </a:r>
            <a:r>
              <a:rPr kumimoji="1" lang="en" altLang="zh-TW" sz="1600" b="1" dirty="0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Hanoi</a:t>
            </a:r>
            <a:r>
              <a:rPr kumimoji="1" lang="en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(n, </a:t>
            </a:r>
            <a:r>
              <a:rPr kumimoji="1" lang="en" altLang="zh-TW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src</a:t>
            </a:r>
            <a:r>
              <a:rPr kumimoji="1" lang="en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kumimoji="1" lang="en" altLang="zh-TW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dst</a:t>
            </a:r>
            <a:r>
              <a:rPr kumimoji="1" lang="en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kumimoji="1" lang="en" altLang="zh-TW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tmp</a:t>
            </a:r>
            <a:r>
              <a:rPr kumimoji="1" lang="en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):</a:t>
            </a:r>
          </a:p>
          <a:p>
            <a:r>
              <a:rPr kumimoji="1" lang="en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global move</a:t>
            </a:r>
          </a:p>
          <a:p>
            <a:r>
              <a:rPr kumimoji="1" lang="en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if n != 0:</a:t>
            </a:r>
          </a:p>
          <a:p>
            <a:r>
              <a:rPr kumimoji="1" lang="en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</a:t>
            </a:r>
            <a:r>
              <a:rPr kumimoji="1" lang="en" altLang="zh-TW" sz="1600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Hanoi(n-1, </a:t>
            </a:r>
            <a:r>
              <a:rPr kumimoji="1" lang="en" altLang="zh-TW" sz="1600" dirty="0" err="1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src</a:t>
            </a:r>
            <a:r>
              <a:rPr kumimoji="1" lang="en" altLang="zh-TW" sz="1600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kumimoji="1" lang="en" altLang="zh-TW" sz="1600" dirty="0" err="1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tmp</a:t>
            </a:r>
            <a:r>
              <a:rPr kumimoji="1" lang="en" altLang="zh-TW" sz="1600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kumimoji="1" lang="en" altLang="zh-TW" sz="1600" dirty="0" err="1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dst</a:t>
            </a:r>
            <a:r>
              <a:rPr kumimoji="1" lang="en" altLang="zh-TW" sz="1600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  <a:p>
            <a:endParaRPr kumimoji="1" lang="en" altLang="zh-TW" sz="16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kumimoji="1" lang="en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move += 1</a:t>
            </a:r>
          </a:p>
          <a:p>
            <a:r>
              <a:rPr kumimoji="1" lang="en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print(f"(Move-{move:2d}) Disk-{n} from "</a:t>
            </a:r>
          </a:p>
          <a:p>
            <a:r>
              <a:rPr kumimoji="1" lang="en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 </a:t>
            </a:r>
            <a:r>
              <a:rPr kumimoji="1" lang="en" altLang="zh-TW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f"pillar</a:t>
            </a:r>
            <a:r>
              <a:rPr kumimoji="1" lang="en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-{</a:t>
            </a:r>
            <a:r>
              <a:rPr kumimoji="1" lang="en" altLang="zh-TW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src</a:t>
            </a:r>
            <a:r>
              <a:rPr kumimoji="1" lang="en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 to pillar-{</a:t>
            </a:r>
            <a:r>
              <a:rPr kumimoji="1" lang="en" altLang="zh-TW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dst</a:t>
            </a:r>
            <a:r>
              <a:rPr kumimoji="1" lang="en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}")</a:t>
            </a:r>
          </a:p>
          <a:p>
            <a:endParaRPr kumimoji="1" lang="en" altLang="zh-TW" sz="16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kumimoji="1" lang="en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</a:t>
            </a:r>
            <a:r>
              <a:rPr kumimoji="1" lang="en" altLang="zh-TW" sz="1600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Hanoi(n-1, </a:t>
            </a:r>
            <a:r>
              <a:rPr kumimoji="1" lang="en" altLang="zh-TW" sz="1600" dirty="0" err="1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tmp</a:t>
            </a:r>
            <a:r>
              <a:rPr kumimoji="1" lang="en" altLang="zh-TW" sz="1600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kumimoji="1" lang="en" altLang="zh-TW" sz="1600" dirty="0" err="1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dst</a:t>
            </a:r>
            <a:r>
              <a:rPr kumimoji="1" lang="en" altLang="zh-TW" sz="1600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kumimoji="1" lang="en" altLang="zh-TW" sz="1600" dirty="0" err="1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src</a:t>
            </a:r>
            <a:r>
              <a:rPr kumimoji="1" lang="en" altLang="zh-TW" sz="1600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  <a:p>
            <a:endParaRPr kumimoji="1" lang="en" altLang="zh-TW" sz="16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kumimoji="1" lang="en" altLang="zh-TW" sz="16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kumimoji="1" lang="en" altLang="zh-TW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# main program    </a:t>
            </a:r>
          </a:p>
          <a:p>
            <a:r>
              <a:rPr kumimoji="1" lang="en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move = 0</a:t>
            </a:r>
          </a:p>
          <a:p>
            <a:r>
              <a:rPr kumimoji="1" lang="en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Hanoi(4, 'A', 'C', 'B')</a:t>
            </a:r>
            <a:endParaRPr kumimoji="1" lang="zh-TW" altLang="en-US" sz="1600" dirty="0"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74450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BEACF51-1C90-074D-9ED3-780A61E3D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Tower of Hanoi (</a:t>
            </a:r>
            <a:r>
              <a:rPr kumimoji="1" lang="zh-TW" altLang="en-US" dirty="0"/>
              <a:t>河內塔</a:t>
            </a:r>
            <a:r>
              <a:rPr kumimoji="1" lang="en-US" altLang="zh-TW" dirty="0"/>
              <a:t>)</a:t>
            </a:r>
            <a:endParaRPr kumimoji="1" lang="zh-TW" altLang="en-US" dirty="0"/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AFD9D0D3-7B74-0B42-A67C-55193DD9CA69}"/>
              </a:ext>
            </a:extLst>
          </p:cNvPr>
          <p:cNvGrpSpPr/>
          <p:nvPr/>
        </p:nvGrpSpPr>
        <p:grpSpPr>
          <a:xfrm>
            <a:off x="5036363" y="1051228"/>
            <a:ext cx="7110703" cy="5649664"/>
            <a:chOff x="5036363" y="1051228"/>
            <a:chExt cx="7110703" cy="5649664"/>
          </a:xfrm>
        </p:grpSpPr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519B9262-AD58-2846-ABAD-6CAE8D2582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199" t="9635" r="6205" b="10694"/>
            <a:stretch/>
          </p:blipFill>
          <p:spPr>
            <a:xfrm>
              <a:off x="5036363" y="1185917"/>
              <a:ext cx="7110703" cy="5514975"/>
            </a:xfrm>
            <a:prstGeom prst="rect">
              <a:avLst/>
            </a:prstGeom>
          </p:spPr>
        </p:pic>
        <p:sp>
          <p:nvSpPr>
            <p:cNvPr id="3" name="文字方塊 2">
              <a:extLst>
                <a:ext uri="{FF2B5EF4-FFF2-40B4-BE49-F238E27FC236}">
                  <a16:creationId xmlns:a16="http://schemas.microsoft.com/office/drawing/2014/main" id="{2327CE74-A146-3646-8458-3D9BE044A0F3}"/>
                </a:ext>
              </a:extLst>
            </p:cNvPr>
            <p:cNvSpPr txBox="1"/>
            <p:nvPr/>
          </p:nvSpPr>
          <p:spPr>
            <a:xfrm>
              <a:off x="6910552" y="1082200"/>
              <a:ext cx="5549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1600" dirty="0">
                  <a:solidFill>
                    <a:srgbClr val="FF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(1)</a:t>
              </a:r>
              <a:endParaRPr kumimoji="1" lang="zh-TW" altLang="en-US" sz="1600" dirty="0">
                <a:solidFill>
                  <a:srgbClr val="FF0000"/>
                </a:solidFill>
                <a:latin typeface="Menlo" panose="020B0609030804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37B7D008-8662-A449-96B3-8546C59C3973}"/>
                </a:ext>
              </a:extLst>
            </p:cNvPr>
            <p:cNvSpPr txBox="1"/>
            <p:nvPr/>
          </p:nvSpPr>
          <p:spPr>
            <a:xfrm>
              <a:off x="8568605" y="1051228"/>
              <a:ext cx="5549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1600" dirty="0">
                  <a:solidFill>
                    <a:srgbClr val="FF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(2)</a:t>
              </a:r>
              <a:endParaRPr kumimoji="1" lang="zh-TW" altLang="en-US" sz="1600" dirty="0">
                <a:solidFill>
                  <a:srgbClr val="FF0000"/>
                </a:solidFill>
                <a:latin typeface="Menlo" panose="020B0609030804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434BB3B8-FE4B-5148-9C74-492616E3D3D6}"/>
                </a:ext>
              </a:extLst>
            </p:cNvPr>
            <p:cNvSpPr txBox="1"/>
            <p:nvPr/>
          </p:nvSpPr>
          <p:spPr>
            <a:xfrm>
              <a:off x="10155574" y="1051228"/>
              <a:ext cx="5549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1600" dirty="0">
                  <a:solidFill>
                    <a:srgbClr val="FF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(3)</a:t>
              </a:r>
              <a:endParaRPr kumimoji="1" lang="zh-TW" altLang="en-US" sz="1600" dirty="0">
                <a:solidFill>
                  <a:srgbClr val="FF0000"/>
                </a:solidFill>
                <a:latin typeface="Menlo" panose="020B0609030804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484B7EEC-3754-5840-A962-25F068CAE0E3}"/>
                </a:ext>
              </a:extLst>
            </p:cNvPr>
            <p:cNvSpPr txBox="1"/>
            <p:nvPr/>
          </p:nvSpPr>
          <p:spPr>
            <a:xfrm>
              <a:off x="5302470" y="2504965"/>
              <a:ext cx="5549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1600" dirty="0">
                  <a:solidFill>
                    <a:srgbClr val="FF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(4)</a:t>
              </a:r>
              <a:endParaRPr kumimoji="1" lang="zh-TW" altLang="en-US" sz="1600" dirty="0">
                <a:solidFill>
                  <a:srgbClr val="FF0000"/>
                </a:solidFill>
                <a:latin typeface="Menlo" panose="020B0609030804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10" name="文字方塊 9">
              <a:extLst>
                <a:ext uri="{FF2B5EF4-FFF2-40B4-BE49-F238E27FC236}">
                  <a16:creationId xmlns:a16="http://schemas.microsoft.com/office/drawing/2014/main" id="{4E9830E1-2EB3-2A41-928C-0CF92F4BBAE7}"/>
                </a:ext>
              </a:extLst>
            </p:cNvPr>
            <p:cNvSpPr txBox="1"/>
            <p:nvPr/>
          </p:nvSpPr>
          <p:spPr>
            <a:xfrm>
              <a:off x="6910552" y="2504965"/>
              <a:ext cx="5549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1600" dirty="0">
                  <a:solidFill>
                    <a:srgbClr val="FF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(5)</a:t>
              </a:r>
              <a:endParaRPr kumimoji="1" lang="zh-TW" altLang="en-US" sz="1600" dirty="0">
                <a:solidFill>
                  <a:srgbClr val="FF0000"/>
                </a:solidFill>
                <a:latin typeface="Menlo" panose="020B0609030804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11" name="文字方塊 10">
              <a:extLst>
                <a:ext uri="{FF2B5EF4-FFF2-40B4-BE49-F238E27FC236}">
                  <a16:creationId xmlns:a16="http://schemas.microsoft.com/office/drawing/2014/main" id="{81AB0D39-AD5E-E54F-963E-95168031F4B0}"/>
                </a:ext>
              </a:extLst>
            </p:cNvPr>
            <p:cNvSpPr txBox="1"/>
            <p:nvPr/>
          </p:nvSpPr>
          <p:spPr>
            <a:xfrm>
              <a:off x="8568605" y="2504965"/>
              <a:ext cx="5549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1600" dirty="0">
                  <a:solidFill>
                    <a:srgbClr val="FF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(6)</a:t>
              </a:r>
              <a:endParaRPr kumimoji="1" lang="zh-TW" altLang="en-US" sz="1600" dirty="0">
                <a:solidFill>
                  <a:srgbClr val="FF0000"/>
                </a:solidFill>
                <a:latin typeface="Menlo" panose="020B0609030804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12" name="文字方塊 11">
              <a:extLst>
                <a:ext uri="{FF2B5EF4-FFF2-40B4-BE49-F238E27FC236}">
                  <a16:creationId xmlns:a16="http://schemas.microsoft.com/office/drawing/2014/main" id="{782CB9EA-15F1-1541-AB7B-2A8FB6241506}"/>
                </a:ext>
              </a:extLst>
            </p:cNvPr>
            <p:cNvSpPr txBox="1"/>
            <p:nvPr/>
          </p:nvSpPr>
          <p:spPr>
            <a:xfrm>
              <a:off x="10155574" y="2504965"/>
              <a:ext cx="5549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1600" dirty="0">
                  <a:solidFill>
                    <a:srgbClr val="FF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(7)</a:t>
              </a:r>
              <a:endParaRPr kumimoji="1" lang="zh-TW" altLang="en-US" sz="1600" dirty="0">
                <a:solidFill>
                  <a:srgbClr val="FF0000"/>
                </a:solidFill>
                <a:latin typeface="Menlo" panose="020B0609030804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13" name="文字方塊 12">
              <a:extLst>
                <a:ext uri="{FF2B5EF4-FFF2-40B4-BE49-F238E27FC236}">
                  <a16:creationId xmlns:a16="http://schemas.microsoft.com/office/drawing/2014/main" id="{358C1E04-5650-8C42-B568-14D25DC478AD}"/>
                </a:ext>
              </a:extLst>
            </p:cNvPr>
            <p:cNvSpPr txBox="1"/>
            <p:nvPr/>
          </p:nvSpPr>
          <p:spPr>
            <a:xfrm>
              <a:off x="5302470" y="3845205"/>
              <a:ext cx="5549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1600" dirty="0">
                  <a:solidFill>
                    <a:srgbClr val="FF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(8)</a:t>
              </a:r>
              <a:endParaRPr kumimoji="1" lang="zh-TW" altLang="en-US" sz="1600" dirty="0">
                <a:solidFill>
                  <a:srgbClr val="FF0000"/>
                </a:solidFill>
                <a:latin typeface="Menlo" panose="020B0609030804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14" name="文字方塊 13">
              <a:extLst>
                <a:ext uri="{FF2B5EF4-FFF2-40B4-BE49-F238E27FC236}">
                  <a16:creationId xmlns:a16="http://schemas.microsoft.com/office/drawing/2014/main" id="{6343484A-018F-464E-8AC7-6F4792336891}"/>
                </a:ext>
              </a:extLst>
            </p:cNvPr>
            <p:cNvSpPr txBox="1"/>
            <p:nvPr/>
          </p:nvSpPr>
          <p:spPr>
            <a:xfrm>
              <a:off x="6901056" y="3845205"/>
              <a:ext cx="5549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1600" dirty="0">
                  <a:solidFill>
                    <a:srgbClr val="FF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(9)</a:t>
              </a:r>
              <a:endParaRPr kumimoji="1" lang="zh-TW" altLang="en-US" sz="1600" dirty="0">
                <a:solidFill>
                  <a:srgbClr val="FF0000"/>
                </a:solidFill>
                <a:latin typeface="Menlo" panose="020B0609030804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15" name="文字方塊 14">
              <a:extLst>
                <a:ext uri="{FF2B5EF4-FFF2-40B4-BE49-F238E27FC236}">
                  <a16:creationId xmlns:a16="http://schemas.microsoft.com/office/drawing/2014/main" id="{FE32DFB5-9BED-9841-9E04-0FCE99AA7024}"/>
                </a:ext>
              </a:extLst>
            </p:cNvPr>
            <p:cNvSpPr txBox="1"/>
            <p:nvPr/>
          </p:nvSpPr>
          <p:spPr>
            <a:xfrm>
              <a:off x="8568605" y="3845205"/>
              <a:ext cx="67839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1600" dirty="0">
                  <a:solidFill>
                    <a:srgbClr val="FF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(10)</a:t>
              </a:r>
              <a:endParaRPr kumimoji="1" lang="zh-TW" altLang="en-US" sz="1600" dirty="0">
                <a:solidFill>
                  <a:srgbClr val="FF0000"/>
                </a:solidFill>
                <a:latin typeface="Menlo" panose="020B0609030804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16" name="文字方塊 15">
              <a:extLst>
                <a:ext uri="{FF2B5EF4-FFF2-40B4-BE49-F238E27FC236}">
                  <a16:creationId xmlns:a16="http://schemas.microsoft.com/office/drawing/2014/main" id="{4344807D-82DC-674B-9776-C95B94401B59}"/>
                </a:ext>
              </a:extLst>
            </p:cNvPr>
            <p:cNvSpPr txBox="1"/>
            <p:nvPr/>
          </p:nvSpPr>
          <p:spPr>
            <a:xfrm>
              <a:off x="10155574" y="3845205"/>
              <a:ext cx="67839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1600" dirty="0">
                  <a:solidFill>
                    <a:srgbClr val="FF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(11)</a:t>
              </a:r>
              <a:endParaRPr kumimoji="1" lang="zh-TW" altLang="en-US" sz="1600" dirty="0">
                <a:solidFill>
                  <a:srgbClr val="FF0000"/>
                </a:solidFill>
                <a:latin typeface="Menlo" panose="020B0609030804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17" name="文字方塊 16">
              <a:extLst>
                <a:ext uri="{FF2B5EF4-FFF2-40B4-BE49-F238E27FC236}">
                  <a16:creationId xmlns:a16="http://schemas.microsoft.com/office/drawing/2014/main" id="{689DD0B7-8A4E-3244-ABA8-94B6CB5714FC}"/>
                </a:ext>
              </a:extLst>
            </p:cNvPr>
            <p:cNvSpPr txBox="1"/>
            <p:nvPr/>
          </p:nvSpPr>
          <p:spPr>
            <a:xfrm>
              <a:off x="5302470" y="5163121"/>
              <a:ext cx="67839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1600" dirty="0">
                  <a:solidFill>
                    <a:srgbClr val="FF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(12)</a:t>
              </a:r>
              <a:endParaRPr kumimoji="1" lang="zh-TW" altLang="en-US" sz="1600" dirty="0">
                <a:solidFill>
                  <a:srgbClr val="FF0000"/>
                </a:solidFill>
                <a:latin typeface="Menlo" panose="020B0609030804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18" name="文字方塊 17">
              <a:extLst>
                <a:ext uri="{FF2B5EF4-FFF2-40B4-BE49-F238E27FC236}">
                  <a16:creationId xmlns:a16="http://schemas.microsoft.com/office/drawing/2014/main" id="{7BDEC7B3-CEC1-F246-9BE2-42EB6AA42711}"/>
                </a:ext>
              </a:extLst>
            </p:cNvPr>
            <p:cNvSpPr txBox="1"/>
            <p:nvPr/>
          </p:nvSpPr>
          <p:spPr>
            <a:xfrm>
              <a:off x="6910552" y="5163121"/>
              <a:ext cx="67839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1600" dirty="0">
                  <a:solidFill>
                    <a:srgbClr val="FF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(13)</a:t>
              </a:r>
              <a:endParaRPr kumimoji="1" lang="zh-TW" altLang="en-US" sz="1600" dirty="0">
                <a:solidFill>
                  <a:srgbClr val="FF0000"/>
                </a:solidFill>
                <a:latin typeface="Menlo" panose="020B0609030804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19" name="文字方塊 18">
              <a:extLst>
                <a:ext uri="{FF2B5EF4-FFF2-40B4-BE49-F238E27FC236}">
                  <a16:creationId xmlns:a16="http://schemas.microsoft.com/office/drawing/2014/main" id="{7A0F3A61-C1FD-F64F-81B6-67709043F987}"/>
                </a:ext>
              </a:extLst>
            </p:cNvPr>
            <p:cNvSpPr txBox="1"/>
            <p:nvPr/>
          </p:nvSpPr>
          <p:spPr>
            <a:xfrm>
              <a:off x="8564301" y="5163121"/>
              <a:ext cx="67839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1600" dirty="0">
                  <a:solidFill>
                    <a:srgbClr val="FF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(14)</a:t>
              </a:r>
              <a:endParaRPr kumimoji="1" lang="zh-TW" altLang="en-US" sz="1600" dirty="0">
                <a:solidFill>
                  <a:srgbClr val="FF0000"/>
                </a:solidFill>
                <a:latin typeface="Menlo" panose="020B0609030804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20" name="文字方塊 19">
              <a:extLst>
                <a:ext uri="{FF2B5EF4-FFF2-40B4-BE49-F238E27FC236}">
                  <a16:creationId xmlns:a16="http://schemas.microsoft.com/office/drawing/2014/main" id="{92BA29F0-A994-BE4E-8217-61D43728CCF2}"/>
                </a:ext>
              </a:extLst>
            </p:cNvPr>
            <p:cNvSpPr txBox="1"/>
            <p:nvPr/>
          </p:nvSpPr>
          <p:spPr>
            <a:xfrm>
              <a:off x="10155573" y="5163121"/>
              <a:ext cx="67839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1600" dirty="0">
                  <a:solidFill>
                    <a:srgbClr val="FF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(15)</a:t>
              </a:r>
              <a:endParaRPr kumimoji="1" lang="zh-TW" altLang="en-US" sz="1600" dirty="0">
                <a:solidFill>
                  <a:srgbClr val="FF0000"/>
                </a:solidFill>
                <a:latin typeface="Menlo" panose="020B0609030804020204" pitchFamily="49" charset="0"/>
                <a:cs typeface="Menlo" panose="020B0609030804020204" pitchFamily="49" charset="0"/>
              </a:endParaRPr>
            </a:p>
          </p:txBody>
        </p:sp>
      </p:grpSp>
      <p:sp>
        <p:nvSpPr>
          <p:cNvPr id="4" name="文字方塊 3">
            <a:extLst>
              <a:ext uri="{FF2B5EF4-FFF2-40B4-BE49-F238E27FC236}">
                <a16:creationId xmlns:a16="http://schemas.microsoft.com/office/drawing/2014/main" id="{9CCE8A5C-9BE5-DA47-B4D7-D19204177F31}"/>
              </a:ext>
            </a:extLst>
          </p:cNvPr>
          <p:cNvSpPr txBox="1"/>
          <p:nvPr/>
        </p:nvSpPr>
        <p:spPr>
          <a:xfrm>
            <a:off x="280152" y="1420560"/>
            <a:ext cx="4802918" cy="332398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" altLang="zh-TW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(Move- 1) Disk-1 from pillar-A to pillar-B</a:t>
            </a:r>
          </a:p>
          <a:p>
            <a:r>
              <a:rPr kumimoji="1" lang="en" altLang="zh-TW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(Move- 2) Disk-2 from pillar-A to pillar-C</a:t>
            </a:r>
          </a:p>
          <a:p>
            <a:r>
              <a:rPr kumimoji="1" lang="en" altLang="zh-TW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(Move- 3) Disk-1 from pillar-B to pillar-C</a:t>
            </a:r>
          </a:p>
          <a:p>
            <a:r>
              <a:rPr kumimoji="1" lang="en" altLang="zh-TW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(Move- 4) Disk-3 from pillar-A to pillar-B</a:t>
            </a:r>
          </a:p>
          <a:p>
            <a:r>
              <a:rPr kumimoji="1" lang="en" altLang="zh-TW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(Move- 5) Disk-1 from pillar-C to pillar-A</a:t>
            </a:r>
          </a:p>
          <a:p>
            <a:r>
              <a:rPr kumimoji="1" lang="en" altLang="zh-TW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(Move- 6) Disk-2 from pillar-C to pillar-B</a:t>
            </a:r>
          </a:p>
          <a:p>
            <a:r>
              <a:rPr kumimoji="1" lang="en" altLang="zh-TW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(Move- 7) Disk-1 from pillar-A to pillar-B</a:t>
            </a:r>
          </a:p>
          <a:p>
            <a:r>
              <a:rPr kumimoji="1" lang="en" altLang="zh-TW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(Move- 8) Disk-4 from pillar-A to pillar-C</a:t>
            </a:r>
          </a:p>
          <a:p>
            <a:r>
              <a:rPr kumimoji="1" lang="en" altLang="zh-TW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(Move- 9) Disk-1 from pillar-B to pillar-C</a:t>
            </a:r>
          </a:p>
          <a:p>
            <a:r>
              <a:rPr kumimoji="1" lang="en" altLang="zh-TW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(Move-10) Disk-2 from pillar-B to pillar-A</a:t>
            </a:r>
          </a:p>
          <a:p>
            <a:r>
              <a:rPr kumimoji="1" lang="en" altLang="zh-TW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(Move-11) Disk-1 from pillar-C to pillar-A</a:t>
            </a:r>
          </a:p>
          <a:p>
            <a:r>
              <a:rPr kumimoji="1" lang="en" altLang="zh-TW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(Move-12) Disk-3 from pillar-B to pillar-C</a:t>
            </a:r>
          </a:p>
          <a:p>
            <a:r>
              <a:rPr kumimoji="1" lang="en" altLang="zh-TW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(Move-13) Disk-1 from pillar-A to pillar-B</a:t>
            </a:r>
          </a:p>
          <a:p>
            <a:r>
              <a:rPr kumimoji="1" lang="en" altLang="zh-TW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(Move-14) Disk-2 from pillar-A to pillar-C</a:t>
            </a:r>
          </a:p>
          <a:p>
            <a:r>
              <a:rPr kumimoji="1" lang="en" altLang="zh-TW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(Move-15) Disk-1 from pillar-B to pillar-C</a:t>
            </a:r>
            <a:endParaRPr kumimoji="1" lang="zh-TW" altLang="en-US" sz="1400" dirty="0"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43393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9965B6A5-BEFB-9C4C-9E05-B6D9E4E45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kumimoji="1" lang="en-US" altLang="zh-TW" dirty="0"/>
            </a:br>
            <a:r>
              <a:rPr kumimoji="1" lang="en-US" altLang="zh-TW" dirty="0"/>
              <a:t>Binary Search</a:t>
            </a:r>
            <a:br>
              <a:rPr kumimoji="1" lang="en-US" altLang="zh-TW" dirty="0"/>
            </a:br>
            <a:r>
              <a:rPr kumimoji="1" lang="en-US" altLang="zh-TW" dirty="0"/>
              <a:t>(</a:t>
            </a:r>
            <a:r>
              <a:rPr kumimoji="1" lang="zh-TW" altLang="en-US" dirty="0"/>
              <a:t>動畫演示</a:t>
            </a:r>
            <a:r>
              <a:rPr kumimoji="1" lang="en-US" altLang="zh-TW" dirty="0"/>
              <a:t>)</a:t>
            </a:r>
            <a:br>
              <a:rPr kumimoji="1" lang="en-US" altLang="zh-TW" dirty="0"/>
            </a:br>
            <a:endParaRPr kumimoji="1" lang="zh-TW" altLang="en-US" dirty="0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9DBCBDCD-7F49-9D4B-BD77-12964527F6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6" name="圖片 5" descr="一張含有 螢幕擷取畫面 的圖片&#10;&#10;自動產生的描述">
            <a:extLst>
              <a:ext uri="{FF2B5EF4-FFF2-40B4-BE49-F238E27FC236}">
                <a16:creationId xmlns:a16="http://schemas.microsoft.com/office/drawing/2014/main" id="{AB80AF56-42EE-2144-8214-545BE79DD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9410" y="1187668"/>
            <a:ext cx="6355255" cy="4766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8467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68152006-B1D0-9149-9924-FF25A363F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kumimoji="1" lang="en-US" altLang="zh-TW" dirty="0"/>
            </a:br>
            <a:r>
              <a:rPr kumimoji="1" lang="en-US" altLang="zh-TW" dirty="0"/>
              <a:t>Divide &amp; Conquer</a:t>
            </a:r>
            <a:br>
              <a:rPr kumimoji="1" lang="en-US" altLang="zh-TW" dirty="0"/>
            </a:br>
            <a:endParaRPr kumimoji="1" lang="zh-TW" altLang="en-US" dirty="0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2C227F38-87C0-0D48-93E9-4CC16194AE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7335" y="4141076"/>
            <a:ext cx="8596668" cy="1900286"/>
          </a:xfrm>
        </p:spPr>
        <p:txBody>
          <a:bodyPr>
            <a:normAutofit/>
          </a:bodyPr>
          <a:lstStyle/>
          <a:p>
            <a:r>
              <a:rPr kumimoji="1" lang="zh-TW" altLang="en-US" sz="2400" dirty="0"/>
              <a:t>分治法 </a:t>
            </a:r>
            <a:r>
              <a:rPr kumimoji="1" lang="en-US" altLang="zh-TW" sz="2400" dirty="0"/>
              <a:t>/</a:t>
            </a:r>
            <a:r>
              <a:rPr kumimoji="1" lang="zh-TW" altLang="en-US" sz="2400" dirty="0"/>
              <a:t> 各個擊破法</a:t>
            </a:r>
          </a:p>
        </p:txBody>
      </p:sp>
    </p:spTree>
    <p:extLst>
      <p:ext uri="{BB962C8B-B14F-4D97-AF65-F5344CB8AC3E}">
        <p14:creationId xmlns:p14="http://schemas.microsoft.com/office/powerpoint/2010/main" val="131115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E7E5C7D-2639-2E46-830C-2779920E05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二元搜尋法</a:t>
            </a:r>
            <a:r>
              <a:rPr kumimoji="1" lang="en-US" altLang="zh-TW" dirty="0"/>
              <a:t>(Binary Search)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EBB3E19-4E81-1A46-BBC0-BEDC58A5DB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TW" altLang="en-US" sz="2400" dirty="0"/>
              <a:t>把問題搜尋的範圍</a:t>
            </a:r>
            <a:r>
              <a:rPr kumimoji="1" lang="en-US" altLang="zh-TW" sz="2400" dirty="0"/>
              <a:t>,</a:t>
            </a:r>
            <a:r>
              <a:rPr kumimoji="1" lang="zh-TW" altLang="en-US" sz="2400" dirty="0"/>
              <a:t> 每次</a:t>
            </a:r>
            <a:r>
              <a:rPr kumimoji="1" lang="zh-TW" altLang="en-US" sz="2400" dirty="0">
                <a:solidFill>
                  <a:srgbClr val="FF0000"/>
                </a:solidFill>
              </a:rPr>
              <a:t>縮小一半</a:t>
            </a:r>
            <a:r>
              <a:rPr kumimoji="1" lang="en-US" altLang="zh-TW" sz="2400" dirty="0"/>
              <a:t>,</a:t>
            </a:r>
            <a:r>
              <a:rPr kumimoji="1" lang="zh-TW" altLang="en-US" sz="2400" dirty="0"/>
              <a:t> 加快逼近答案</a:t>
            </a:r>
            <a:r>
              <a:rPr kumimoji="1" lang="en-US" altLang="zh-TW" sz="2400" dirty="0"/>
              <a:t>,</a:t>
            </a:r>
            <a:r>
              <a:rPr kumimoji="1" lang="zh-TW" altLang="en-US" sz="2400" dirty="0"/>
              <a:t> 效率很高</a:t>
            </a:r>
            <a:endParaRPr kumimoji="1" lang="en-US" altLang="zh-TW" sz="2400" dirty="0"/>
          </a:p>
          <a:p>
            <a:r>
              <a:rPr kumimoji="1" lang="zh-TW" altLang="en-US" sz="2400" dirty="0"/>
              <a:t>也可用於找出最佳解</a:t>
            </a:r>
            <a:endParaRPr kumimoji="1" lang="en-US" altLang="zh-TW" sz="2400" dirty="0"/>
          </a:p>
          <a:p>
            <a:r>
              <a:rPr kumimoji="1" lang="zh-TW" altLang="en-US" sz="2400" dirty="0"/>
              <a:t>搜尋前</a:t>
            </a:r>
            <a:r>
              <a:rPr kumimoji="1" lang="en-US" altLang="zh-TW" sz="2400" dirty="0"/>
              <a:t>,</a:t>
            </a:r>
            <a:r>
              <a:rPr kumimoji="1" lang="zh-TW" altLang="en-US" sz="2400" dirty="0"/>
              <a:t> 資料要</a:t>
            </a:r>
            <a:r>
              <a:rPr kumimoji="1" lang="zh-TW" altLang="en-US" sz="2400" dirty="0">
                <a:solidFill>
                  <a:srgbClr val="FF0000"/>
                </a:solidFill>
              </a:rPr>
              <a:t>先排序</a:t>
            </a:r>
          </a:p>
        </p:txBody>
      </p:sp>
    </p:spTree>
    <p:extLst>
      <p:ext uri="{BB962C8B-B14F-4D97-AF65-F5344CB8AC3E}">
        <p14:creationId xmlns:p14="http://schemas.microsoft.com/office/powerpoint/2010/main" val="37435278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AE4FC36-FB14-AC41-8D65-17CC431713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使用</a:t>
            </a:r>
            <a:r>
              <a:rPr kumimoji="1" lang="en-US" altLang="zh-TW" dirty="0"/>
              <a:t>Binary</a:t>
            </a:r>
            <a:r>
              <a:rPr kumimoji="1" lang="zh-TW" altLang="en-US" dirty="0"/>
              <a:t> </a:t>
            </a:r>
            <a:r>
              <a:rPr kumimoji="1" lang="en-US" altLang="zh-TW" dirty="0"/>
              <a:t>Search</a:t>
            </a:r>
            <a:r>
              <a:rPr kumimoji="1" lang="zh-TW" altLang="en-US" dirty="0"/>
              <a:t>搜尋資料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FCD5F0E5-F15E-AB48-9FCB-49CF487E59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930400"/>
            <a:ext cx="7061200" cy="42164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89B8AADD-1CA6-3D42-B9BA-90021091A826}"/>
              </a:ext>
            </a:extLst>
          </p:cNvPr>
          <p:cNvSpPr txBox="1"/>
          <p:nvPr/>
        </p:nvSpPr>
        <p:spPr>
          <a:xfrm>
            <a:off x="7856787" y="2044207"/>
            <a:ext cx="283443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zh-TW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0 5 10 70</a:t>
            </a:r>
          </a:p>
          <a:p>
            <a:r>
              <a:rPr kumimoji="1" lang="en" altLang="zh-TW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0 2 4 59</a:t>
            </a:r>
          </a:p>
          <a:p>
            <a:r>
              <a:rPr kumimoji="1" lang="en" altLang="zh-TW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59 Found at index-2</a:t>
            </a:r>
            <a:endParaRPr kumimoji="1" lang="zh-TW" altLang="en-US" dirty="0"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0810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CB10B6A-7849-A946-97B0-BCAE8CDA09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分配糖果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FF2DB29-E35E-B648-AE25-7B549566B6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46029"/>
            <a:ext cx="8596668" cy="4595334"/>
          </a:xfrm>
        </p:spPr>
        <p:txBody>
          <a:bodyPr/>
          <a:lstStyle/>
          <a:p>
            <a:r>
              <a:rPr lang="zh-TW" altLang="en-US" dirty="0"/>
              <a:t>有</a:t>
            </a:r>
            <a:r>
              <a:rPr lang="en" altLang="zh-TW" dirty="0"/>
              <a:t>n</a:t>
            </a:r>
            <a:r>
              <a:rPr lang="zh-TW" altLang="en-US" dirty="0"/>
              <a:t>包不同口味的糖果要分給</a:t>
            </a:r>
            <a:r>
              <a:rPr lang="en" altLang="zh-TW" dirty="0"/>
              <a:t>m</a:t>
            </a:r>
            <a:r>
              <a:rPr lang="zh-TW" altLang="en-US" dirty="0"/>
              <a:t>個小朋友</a:t>
            </a:r>
            <a:r>
              <a:rPr lang="en-US" altLang="zh-TW" dirty="0"/>
              <a:t>,</a:t>
            </a:r>
            <a:r>
              <a:rPr lang="zh-TW" altLang="en-US" dirty="0"/>
              <a:t> 每包糖果的數量不同</a:t>
            </a:r>
            <a:r>
              <a:rPr lang="en-US" altLang="zh-TW" dirty="0"/>
              <a:t>,</a:t>
            </a:r>
            <a:r>
              <a:rPr lang="zh-TW" altLang="en-US" dirty="0"/>
              <a:t> 每個小朋友只接受同一口味的糖果</a:t>
            </a:r>
            <a:r>
              <a:rPr lang="en-US" altLang="zh-TW" dirty="0"/>
              <a:t>,</a:t>
            </a:r>
            <a:r>
              <a:rPr lang="zh-TW" altLang="en-US" dirty="0"/>
              <a:t> 小朋友只在乎數量是否一樣</a:t>
            </a:r>
            <a:r>
              <a:rPr lang="en-US" altLang="zh-TW" dirty="0"/>
              <a:t>,</a:t>
            </a:r>
            <a:r>
              <a:rPr lang="zh-TW" altLang="en-US" dirty="0"/>
              <a:t> 可以任意給同一口味的糖果</a:t>
            </a:r>
            <a:r>
              <a:rPr lang="en-US" altLang="zh-TW" dirty="0"/>
              <a:t>,</a:t>
            </a:r>
            <a:r>
              <a:rPr lang="zh-TW" altLang="en-US" dirty="0"/>
              <a:t> 若某包糖果數量較多</a:t>
            </a:r>
            <a:r>
              <a:rPr lang="en-US" altLang="zh-TW" dirty="0"/>
              <a:t>,</a:t>
            </a:r>
            <a:r>
              <a:rPr lang="zh-TW" altLang="en-US" dirty="0"/>
              <a:t> 就可以分給多個小朋友</a:t>
            </a:r>
            <a:r>
              <a:rPr lang="en-US" altLang="zh-TW" dirty="0"/>
              <a:t>,</a:t>
            </a:r>
            <a:r>
              <a:rPr lang="zh-TW" altLang="en-US" dirty="0"/>
              <a:t> 多出的可以不分配</a:t>
            </a:r>
            <a:r>
              <a:rPr lang="en-US" altLang="zh-TW" dirty="0"/>
              <a:t>,</a:t>
            </a:r>
            <a:r>
              <a:rPr lang="zh-TW" altLang="en-US" dirty="0"/>
              <a:t> 若某包糖果數量太少導致不能分配出去</a:t>
            </a:r>
            <a:r>
              <a:rPr lang="en-US" altLang="zh-TW" dirty="0"/>
              <a:t>,</a:t>
            </a:r>
            <a:r>
              <a:rPr lang="zh-TW" altLang="en-US" dirty="0"/>
              <a:t> 可要求每個小朋友最多可以拿幾顆糖果</a:t>
            </a:r>
            <a:r>
              <a:rPr lang="en-US" altLang="zh-TW" dirty="0"/>
              <a:t>.</a:t>
            </a:r>
          </a:p>
          <a:p>
            <a:r>
              <a:rPr lang="zh-TW" altLang="en-US" dirty="0"/>
              <a:t>輸入說明</a:t>
            </a:r>
            <a:r>
              <a:rPr lang="en-US" altLang="zh-TW" dirty="0"/>
              <a:t>:</a:t>
            </a:r>
            <a:r>
              <a:rPr lang="zh-TW" altLang="en-US" dirty="0"/>
              <a:t> 輸入</a:t>
            </a:r>
            <a:r>
              <a:rPr lang="en" altLang="zh-TW" dirty="0"/>
              <a:t>n</a:t>
            </a:r>
            <a:r>
              <a:rPr lang="zh-TW" altLang="en-US" dirty="0"/>
              <a:t>表示會輸入</a:t>
            </a:r>
            <a:r>
              <a:rPr lang="en" altLang="zh-TW" dirty="0"/>
              <a:t>n</a:t>
            </a:r>
            <a:r>
              <a:rPr lang="zh-TW" altLang="en-US" dirty="0"/>
              <a:t>包不同口味的糖果</a:t>
            </a:r>
            <a:r>
              <a:rPr lang="en-US" altLang="zh-TW" dirty="0"/>
              <a:t>,</a:t>
            </a:r>
            <a:r>
              <a:rPr lang="zh-TW" altLang="en-US" dirty="0"/>
              <a:t> 接著輸入</a:t>
            </a:r>
            <a:r>
              <a:rPr lang="en" altLang="zh-TW" dirty="0"/>
              <a:t>n</a:t>
            </a:r>
            <a:r>
              <a:rPr lang="zh-TW" altLang="en-US" dirty="0"/>
              <a:t>行</a:t>
            </a:r>
            <a:r>
              <a:rPr lang="en-US" altLang="zh-TW" dirty="0"/>
              <a:t>,</a:t>
            </a:r>
            <a:r>
              <a:rPr lang="zh-TW" altLang="en-US" dirty="0"/>
              <a:t> 每一行 一個數字</a:t>
            </a:r>
            <a:r>
              <a:rPr lang="en-US" altLang="zh-TW" dirty="0"/>
              <a:t>,</a:t>
            </a:r>
            <a:r>
              <a:rPr lang="zh-TW" altLang="en-US" dirty="0"/>
              <a:t>表示該包糖果的數量</a:t>
            </a:r>
            <a:r>
              <a:rPr lang="en-US" altLang="zh-TW" dirty="0"/>
              <a:t>,</a:t>
            </a:r>
            <a:r>
              <a:rPr lang="zh-TW" altLang="en-US" dirty="0"/>
              <a:t> 接著輸入</a:t>
            </a:r>
            <a:r>
              <a:rPr lang="en" altLang="zh-TW" dirty="0"/>
              <a:t>m,</a:t>
            </a:r>
            <a:r>
              <a:rPr lang="zh-TW" altLang="en-US" dirty="0"/>
              <a:t> 表示有幾個小朋友</a:t>
            </a:r>
            <a:r>
              <a:rPr lang="en-US" altLang="zh-TW" dirty="0"/>
              <a:t>.</a:t>
            </a:r>
            <a:endParaRPr kumimoji="1"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214993D9-3BF1-C845-8A4E-D405EE45D752}"/>
              </a:ext>
            </a:extLst>
          </p:cNvPr>
          <p:cNvSpPr txBox="1"/>
          <p:nvPr/>
        </p:nvSpPr>
        <p:spPr>
          <a:xfrm>
            <a:off x="1137683" y="3801215"/>
            <a:ext cx="7157729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zh-TW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candies = [10, 21, 16, 40, </a:t>
            </a:r>
            <a:r>
              <a:rPr kumimoji="1" lang="en" altLang="zh-TW" dirty="0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55</a:t>
            </a:r>
            <a:r>
              <a:rPr kumimoji="1" lang="en" altLang="zh-TW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45, 35, 54, 33, 46]</a:t>
            </a:r>
          </a:p>
          <a:p>
            <a:endParaRPr kumimoji="1" lang="en" altLang="zh-TW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kumimoji="1" lang="en" altLang="zh-TW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low =  0, mid = 27, high = 55	 </a:t>
            </a:r>
            <a:r>
              <a:rPr kumimoji="1" lang="en" altLang="zh-TW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sym typeface="Wingdings" pitchFamily="2" charset="2"/>
              </a:rPr>
              <a:t>  9</a:t>
            </a:r>
            <a:endParaRPr kumimoji="1" lang="en" altLang="zh-TW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kumimoji="1" lang="en" altLang="zh-TW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low =  0, mid = 13, high = 26	 </a:t>
            </a:r>
            <a:r>
              <a:rPr kumimoji="1" lang="en" altLang="zh-TW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sym typeface="Wingdings" pitchFamily="2" charset="2"/>
              </a:rPr>
              <a:t> 23</a:t>
            </a:r>
            <a:endParaRPr kumimoji="1" lang="en" altLang="zh-TW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kumimoji="1" lang="en" altLang="zh-TW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low = 14, mid = 20, high = 26	 </a:t>
            </a:r>
            <a:r>
              <a:rPr kumimoji="1" lang="en" altLang="zh-TW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sym typeface="Wingdings" pitchFamily="2" charset="2"/>
              </a:rPr>
              <a:t> 13</a:t>
            </a:r>
            <a:endParaRPr kumimoji="1" lang="en" altLang="zh-TW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kumimoji="1" lang="en" altLang="zh-TW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low = 21, mid = 23, high = 26	 </a:t>
            </a:r>
            <a:r>
              <a:rPr kumimoji="1" lang="en" altLang="zh-TW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sym typeface="Wingdings" pitchFamily="2" charset="2"/>
              </a:rPr>
              <a:t> 10</a:t>
            </a:r>
          </a:p>
          <a:p>
            <a:endParaRPr kumimoji="1" lang="en" altLang="zh-TW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kumimoji="1" lang="en" altLang="zh-TW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23</a:t>
            </a:r>
            <a:endParaRPr kumimoji="1" lang="zh-TW" altLang="en-US" dirty="0"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CDD5902E-60BA-3C41-8EA4-7ED350390A98}"/>
              </a:ext>
            </a:extLst>
          </p:cNvPr>
          <p:cNvSpPr txBox="1"/>
          <p:nvPr/>
        </p:nvSpPr>
        <p:spPr>
          <a:xfrm>
            <a:off x="4803228" y="3480678"/>
            <a:ext cx="5549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600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max</a:t>
            </a:r>
            <a:endParaRPr kumimoji="1" lang="zh-TW" altLang="en-US" sz="1600" dirty="0">
              <a:solidFill>
                <a:srgbClr val="0070C0"/>
              </a:solidFill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62209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63B5D6CB-2AF5-5140-81DA-D49C4F3816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974" y="107950"/>
            <a:ext cx="6604000" cy="66421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BC8EAA6D-B52E-E441-851C-7199DA1BF720}"/>
              </a:ext>
            </a:extLst>
          </p:cNvPr>
          <p:cNvSpPr txBox="1"/>
          <p:nvPr/>
        </p:nvSpPr>
        <p:spPr>
          <a:xfrm>
            <a:off x="7805030" y="489342"/>
            <a:ext cx="11608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Output:</a:t>
            </a:r>
          </a:p>
          <a:p>
            <a:r>
              <a:rPr kumimoji="1" lang="en-US" altLang="zh-TW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23</a:t>
            </a:r>
            <a:endParaRPr kumimoji="1" lang="zh-TW" altLang="en-US" dirty="0"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25339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9549C1E-8DEB-1148-BF53-322C21111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TW" dirty="0"/>
              <a:t>APCS 10603 </a:t>
            </a:r>
            <a:r>
              <a:rPr lang="zh-TW" altLang="en" dirty="0"/>
              <a:t>第</a:t>
            </a:r>
            <a:r>
              <a:rPr lang="en-US" altLang="zh-TW" dirty="0"/>
              <a:t>4</a:t>
            </a:r>
            <a:r>
              <a:rPr lang="zh-TW" altLang="en-US" dirty="0"/>
              <a:t>題 基地台</a:t>
            </a:r>
            <a:endParaRPr kumimoji="1"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FE8FE429-6361-AD4E-B5B2-B349C4D5465E}"/>
              </a:ext>
            </a:extLst>
          </p:cNvPr>
          <p:cNvSpPr txBox="1"/>
          <p:nvPr/>
        </p:nvSpPr>
        <p:spPr>
          <a:xfrm>
            <a:off x="677334" y="125174"/>
            <a:ext cx="56577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TW" dirty="0">
                <a:hlinkClick r:id="rId2"/>
              </a:rPr>
              <a:t>https://zerojudge.tw/ShowProblem?problemid=c575</a:t>
            </a:r>
            <a:endParaRPr kumimoji="1" lang="zh-TW" altLang="en-US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BEF6EEE5-E474-E444-A6B7-32CE83AB38A9}"/>
              </a:ext>
            </a:extLst>
          </p:cNvPr>
          <p:cNvSpPr txBox="1"/>
          <p:nvPr/>
        </p:nvSpPr>
        <p:spPr>
          <a:xfrm>
            <a:off x="5339255" y="379423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TW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89E5770C-FC84-094E-A68A-CBF7046F5E21}"/>
              </a:ext>
            </a:extLst>
          </p:cNvPr>
          <p:cNvSpPr txBox="1"/>
          <p:nvPr/>
        </p:nvSpPr>
        <p:spPr>
          <a:xfrm>
            <a:off x="766641" y="1534063"/>
            <a:ext cx="3023585" cy="35394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def </a:t>
            </a:r>
            <a:r>
              <a:rPr kumimoji="1" lang="en" altLang="zh-TW" sz="1600" b="1" dirty="0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test</a:t>
            </a:r>
            <a:r>
              <a:rPr kumimoji="1" lang="en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(x):</a:t>
            </a:r>
          </a:p>
          <a:p>
            <a:r>
              <a:rPr kumimoji="1" lang="en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count = 1</a:t>
            </a:r>
          </a:p>
          <a:p>
            <a:r>
              <a:rPr kumimoji="1" lang="en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end = P[0] + x</a:t>
            </a:r>
          </a:p>
          <a:p>
            <a:r>
              <a:rPr kumimoji="1" lang="en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for p in P:</a:t>
            </a:r>
          </a:p>
          <a:p>
            <a:r>
              <a:rPr kumimoji="1" lang="en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if p &lt;= end:</a:t>
            </a:r>
          </a:p>
          <a:p>
            <a:r>
              <a:rPr kumimoji="1" lang="en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pass</a:t>
            </a:r>
          </a:p>
          <a:p>
            <a:r>
              <a:rPr kumimoji="1" lang="en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else:</a:t>
            </a:r>
          </a:p>
          <a:p>
            <a:r>
              <a:rPr kumimoji="1" lang="en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end = p + x</a:t>
            </a:r>
          </a:p>
          <a:p>
            <a:r>
              <a:rPr kumimoji="1" lang="en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count += 1</a:t>
            </a:r>
          </a:p>
          <a:p>
            <a:r>
              <a:rPr kumimoji="1" lang="en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</a:t>
            </a:r>
          </a:p>
          <a:p>
            <a:r>
              <a:rPr kumimoji="1" lang="en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if count &lt;= K:</a:t>
            </a:r>
          </a:p>
          <a:p>
            <a:r>
              <a:rPr kumimoji="1" lang="en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return True</a:t>
            </a:r>
          </a:p>
          <a:p>
            <a:r>
              <a:rPr kumimoji="1" lang="en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else:</a:t>
            </a:r>
          </a:p>
          <a:p>
            <a:r>
              <a:rPr kumimoji="1" lang="en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return False</a:t>
            </a:r>
            <a:endParaRPr kumimoji="1" lang="zh-TW" altLang="en-US" sz="1600" dirty="0"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FBA8C004-0DC7-1947-9E57-FDA60CE9A51A}"/>
              </a:ext>
            </a:extLst>
          </p:cNvPr>
          <p:cNvSpPr txBox="1"/>
          <p:nvPr/>
        </p:nvSpPr>
        <p:spPr>
          <a:xfrm>
            <a:off x="4467448" y="1534063"/>
            <a:ext cx="6479659" cy="5016758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while True:</a:t>
            </a:r>
          </a:p>
          <a:p>
            <a:r>
              <a:rPr kumimoji="1" lang="en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try:</a:t>
            </a:r>
          </a:p>
          <a:p>
            <a:r>
              <a:rPr kumimoji="1" lang="en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N, K = map(int, input().strip().split())</a:t>
            </a:r>
          </a:p>
          <a:p>
            <a:r>
              <a:rPr kumimoji="1" lang="en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P = list(map(int, input().strip().split()))</a:t>
            </a:r>
          </a:p>
          <a:p>
            <a:r>
              <a:rPr kumimoji="1" lang="en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</a:t>
            </a:r>
          </a:p>
          <a:p>
            <a:r>
              <a:rPr kumimoji="1" lang="en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P = </a:t>
            </a:r>
            <a:r>
              <a:rPr kumimoji="1" lang="en" altLang="zh-TW" sz="1600" b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sorted</a:t>
            </a:r>
            <a:r>
              <a:rPr kumimoji="1" lang="en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(list(set(P)))</a:t>
            </a:r>
          </a:p>
          <a:p>
            <a:endParaRPr kumimoji="1" lang="en" altLang="zh-TW" sz="16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kumimoji="1" lang="en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L = 1</a:t>
            </a:r>
          </a:p>
          <a:p>
            <a:r>
              <a:rPr kumimoji="1" lang="en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R = (P[-1] - P[0]) // K + 1</a:t>
            </a:r>
          </a:p>
          <a:p>
            <a:r>
              <a:rPr kumimoji="1" lang="en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while L &lt; R:</a:t>
            </a:r>
          </a:p>
          <a:p>
            <a:r>
              <a:rPr kumimoji="1" lang="en" altLang="zh-TW" sz="1600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M = (L + R) // 2</a:t>
            </a:r>
          </a:p>
          <a:p>
            <a:r>
              <a:rPr kumimoji="1" lang="en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if </a:t>
            </a:r>
            <a:r>
              <a:rPr kumimoji="1" lang="en" altLang="zh-TW" sz="1600" b="1" dirty="0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test</a:t>
            </a:r>
            <a:r>
              <a:rPr kumimoji="1" lang="en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(M):</a:t>
            </a:r>
          </a:p>
          <a:p>
            <a:r>
              <a:rPr kumimoji="1" lang="en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   R = M</a:t>
            </a:r>
          </a:p>
          <a:p>
            <a:r>
              <a:rPr kumimoji="1" lang="en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else:</a:t>
            </a:r>
          </a:p>
          <a:p>
            <a:r>
              <a:rPr kumimoji="1" lang="en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   L = M + 1</a:t>
            </a:r>
          </a:p>
          <a:p>
            <a:r>
              <a:rPr kumimoji="1" lang="en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</a:t>
            </a:r>
          </a:p>
          <a:p>
            <a:r>
              <a:rPr kumimoji="1" lang="en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print(R)</a:t>
            </a:r>
          </a:p>
          <a:p>
            <a:r>
              <a:rPr kumimoji="1" lang="en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</a:t>
            </a:r>
          </a:p>
          <a:p>
            <a:r>
              <a:rPr kumimoji="1" lang="en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except:</a:t>
            </a:r>
          </a:p>
          <a:p>
            <a:r>
              <a:rPr kumimoji="1" lang="en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break</a:t>
            </a:r>
            <a:endParaRPr kumimoji="1" lang="zh-TW" altLang="en-US" sz="1600" dirty="0"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34146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C23F535-5F2A-4643-87F7-7F9C8585B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/>
              <a:t>Exercise: UVa</a:t>
            </a:r>
            <a:r>
              <a:rPr kumimoji="1" lang="zh-TW" altLang="en-US" dirty="0"/>
              <a:t> </a:t>
            </a:r>
            <a:r>
              <a:rPr kumimoji="1" lang="en-US" altLang="zh-TW" dirty="0"/>
              <a:t>Challenges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9E5EAEF-160F-2C49-93A3-5A111F6F54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755229"/>
            <a:ext cx="8596668" cy="4286134"/>
          </a:xfrm>
        </p:spPr>
        <p:txBody>
          <a:bodyPr>
            <a:normAutofit/>
          </a:bodyPr>
          <a:lstStyle/>
          <a:p>
            <a:r>
              <a:rPr lang="en" altLang="zh-TW" dirty="0"/>
              <a:t>c002: 10696 - f91</a:t>
            </a:r>
          </a:p>
          <a:p>
            <a:r>
              <a:rPr lang="en" altLang="zh-TW" dirty="0">
                <a:hlinkClick r:id="rId2"/>
              </a:rPr>
              <a:t>https://zerojudge.tw/ShowProblem?problemid=c002</a:t>
            </a:r>
            <a:endParaRPr lang="en" altLang="zh-TW" dirty="0"/>
          </a:p>
          <a:p>
            <a:r>
              <a:rPr lang="en" altLang="zh-TW" dirty="0"/>
              <a:t>d636: </a:t>
            </a:r>
            <a:r>
              <a:rPr lang="zh-TW" altLang="en-US" dirty="0"/>
              <a:t>大爆炸</a:t>
            </a:r>
            <a:r>
              <a:rPr lang="en" altLang="zh-TW" dirty="0"/>
              <a:t>bomb</a:t>
            </a:r>
          </a:p>
          <a:p>
            <a:r>
              <a:rPr lang="en" altLang="zh-TW" dirty="0">
                <a:hlinkClick r:id="rId3"/>
              </a:rPr>
              <a:t>https://zerojudge.tw/ShowProblem?problemid=d636</a:t>
            </a:r>
            <a:endParaRPr lang="en" altLang="zh-TW" dirty="0"/>
          </a:p>
          <a:p>
            <a:r>
              <a:rPr lang="en" altLang="zh-TW" dirty="0"/>
              <a:t>d613: Prime Gap</a:t>
            </a:r>
          </a:p>
          <a:p>
            <a:r>
              <a:rPr lang="en" altLang="zh-TW" dirty="0">
                <a:hlinkClick r:id="rId4"/>
              </a:rPr>
              <a:t>https://zerojudge.tw/ShowProblem?problemid=d613</a:t>
            </a:r>
            <a:endParaRPr lang="en" altLang="zh-TW" dirty="0"/>
          </a:p>
          <a:p>
            <a:r>
              <a:rPr lang="en" altLang="zh-TW" dirty="0"/>
              <a:t>00374 - Big Mod</a:t>
            </a:r>
          </a:p>
          <a:p>
            <a:r>
              <a:rPr lang="en" altLang="zh-TW" dirty="0">
                <a:hlinkClick r:id="rId5"/>
              </a:rPr>
              <a:t>https://onlinejudge.org/index.php?option=com_onlinejudge&amp;Itemid=8&amp;page=show_problem&amp;problem=310</a:t>
            </a:r>
            <a:endParaRPr lang="en" altLang="zh-TW" dirty="0"/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163287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7402366-188C-CC47-8B94-9D149FFC6B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分治法</a:t>
            </a:r>
            <a:r>
              <a:rPr kumimoji="1" lang="en-US" altLang="zh-TW" dirty="0"/>
              <a:t>(Divide and Conquer)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0C73751-7A71-3646-A0B3-C09DD93580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3659" y="1722474"/>
            <a:ext cx="8596668" cy="4525926"/>
          </a:xfrm>
        </p:spPr>
        <p:txBody>
          <a:bodyPr>
            <a:normAutofit/>
          </a:bodyPr>
          <a:lstStyle/>
          <a:p>
            <a:r>
              <a:rPr kumimoji="1" lang="en-US" altLang="zh-TW" sz="2000" dirty="0"/>
              <a:t>Divide</a:t>
            </a:r>
            <a:r>
              <a:rPr kumimoji="1" lang="zh-TW" altLang="en-US" sz="2000" dirty="0"/>
              <a:t> </a:t>
            </a:r>
            <a:r>
              <a:rPr kumimoji="1" lang="en-US" altLang="zh-TW" sz="2000" dirty="0"/>
              <a:t>(top-down)</a:t>
            </a:r>
          </a:p>
          <a:p>
            <a:pPr lvl="1"/>
            <a:r>
              <a:rPr kumimoji="1" lang="zh-TW" altLang="en-US" sz="1800" dirty="0"/>
              <a:t>把大問題</a:t>
            </a:r>
            <a:r>
              <a:rPr kumimoji="1" lang="zh-TW" altLang="en-US" sz="1800" dirty="0">
                <a:solidFill>
                  <a:srgbClr val="FF0000"/>
                </a:solidFill>
              </a:rPr>
              <a:t>切割</a:t>
            </a:r>
            <a:r>
              <a:rPr kumimoji="1" lang="zh-TW" altLang="en-US" sz="1800" dirty="0"/>
              <a:t>成二或多個小問題</a:t>
            </a:r>
            <a:endParaRPr kumimoji="1" lang="en-US" altLang="zh-TW" sz="1800" dirty="0"/>
          </a:p>
          <a:p>
            <a:r>
              <a:rPr kumimoji="1" lang="en-US" altLang="zh-TW" sz="2000" dirty="0"/>
              <a:t>Conquer (bottom-up)</a:t>
            </a:r>
          </a:p>
          <a:p>
            <a:pPr lvl="1"/>
            <a:r>
              <a:rPr kumimoji="1" lang="zh-TW" altLang="en-US" sz="1800" dirty="0"/>
              <a:t>把小問題的解答</a:t>
            </a:r>
            <a:r>
              <a:rPr kumimoji="1" lang="zh-TW" altLang="en-US" sz="1800" dirty="0">
                <a:solidFill>
                  <a:srgbClr val="FF0000"/>
                </a:solidFill>
              </a:rPr>
              <a:t>組合</a:t>
            </a:r>
            <a:r>
              <a:rPr kumimoji="1" lang="zh-TW" altLang="en-US" sz="1800" dirty="0"/>
              <a:t>成大問題的解答</a:t>
            </a:r>
            <a:endParaRPr kumimoji="1" lang="en-US" altLang="zh-TW" sz="1800" dirty="0"/>
          </a:p>
          <a:p>
            <a:endParaRPr kumimoji="1" lang="en-US" altLang="zh-TW" sz="2000" dirty="0"/>
          </a:p>
          <a:p>
            <a:r>
              <a:rPr kumimoji="1" lang="en-US" altLang="zh-TW" sz="2000" dirty="0"/>
              <a:t>Recursion (</a:t>
            </a:r>
            <a:r>
              <a:rPr kumimoji="1" lang="zh-TW" altLang="en-US" sz="2000" dirty="0"/>
              <a:t>遞迴</a:t>
            </a:r>
            <a:r>
              <a:rPr kumimoji="1" lang="en-US" altLang="zh-TW" sz="2000" dirty="0"/>
              <a:t>)</a:t>
            </a:r>
            <a:r>
              <a:rPr kumimoji="1" lang="zh-TW" altLang="en-US" sz="2000" dirty="0"/>
              <a:t> 就是分治法的一種</a:t>
            </a:r>
            <a:endParaRPr kumimoji="1" lang="en-US" altLang="zh-TW" sz="2000" dirty="0"/>
          </a:p>
          <a:p>
            <a:endParaRPr kumimoji="1" lang="en-US" altLang="zh-TW" sz="2000" dirty="0"/>
          </a:p>
          <a:p>
            <a:r>
              <a:rPr kumimoji="1" lang="zh-TW" altLang="en-US" sz="2000" dirty="0"/>
              <a:t>但有些問題利用分治法來解題</a:t>
            </a:r>
            <a:r>
              <a:rPr kumimoji="1" lang="en-US" altLang="zh-TW" sz="2000" dirty="0"/>
              <a:t>,</a:t>
            </a:r>
            <a:r>
              <a:rPr kumimoji="1" lang="zh-TW" altLang="en-US" sz="2000" dirty="0"/>
              <a:t> 可能效率不好</a:t>
            </a:r>
            <a:endParaRPr kumimoji="1" lang="en-US" altLang="zh-TW" sz="2000" dirty="0"/>
          </a:p>
          <a:p>
            <a:pPr lvl="1"/>
            <a:r>
              <a:rPr kumimoji="1" lang="zh-TW" altLang="en-US" sz="1800" dirty="0"/>
              <a:t>切割出來的</a:t>
            </a:r>
            <a:r>
              <a:rPr kumimoji="1" lang="zh-TW" altLang="en-US" sz="1800" dirty="0">
                <a:solidFill>
                  <a:srgbClr val="0070C0"/>
                </a:solidFill>
              </a:rPr>
              <a:t>子問題</a:t>
            </a:r>
            <a:r>
              <a:rPr kumimoji="1" lang="zh-TW" altLang="en-US" sz="1800" dirty="0"/>
              <a:t>跟原本的問題</a:t>
            </a:r>
            <a:r>
              <a:rPr kumimoji="1" lang="zh-TW" altLang="en-US" sz="1800" dirty="0">
                <a:solidFill>
                  <a:srgbClr val="0070C0"/>
                </a:solidFill>
              </a:rPr>
              <a:t>複雜度差不多</a:t>
            </a:r>
            <a:endParaRPr kumimoji="1" lang="en-US" altLang="zh-TW" sz="1800" dirty="0">
              <a:solidFill>
                <a:srgbClr val="0070C0"/>
              </a:solidFill>
            </a:endParaRPr>
          </a:p>
          <a:p>
            <a:pPr lvl="1"/>
            <a:r>
              <a:rPr kumimoji="1" lang="zh-TW" altLang="en-US" sz="1800" dirty="0"/>
              <a:t>子問題衍生出太多</a:t>
            </a:r>
            <a:r>
              <a:rPr kumimoji="1" lang="zh-TW" altLang="en-US" sz="1800" dirty="0">
                <a:solidFill>
                  <a:srgbClr val="0070C0"/>
                </a:solidFill>
              </a:rPr>
              <a:t>重複計算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CF1874EE-7292-1F40-843E-BBED1CF9E913}"/>
              </a:ext>
            </a:extLst>
          </p:cNvPr>
          <p:cNvSpPr txBox="1"/>
          <p:nvPr/>
        </p:nvSpPr>
        <p:spPr>
          <a:xfrm>
            <a:off x="6694450" y="2520025"/>
            <a:ext cx="25795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4000" dirty="0">
                <a:solidFill>
                  <a:schemeClr val="accent1"/>
                </a:solidFill>
              </a:rPr>
              <a:t>各個擊破</a:t>
            </a:r>
            <a:r>
              <a:rPr kumimoji="1" lang="en-US" altLang="zh-TW" sz="4000" dirty="0">
                <a:solidFill>
                  <a:schemeClr val="accent1"/>
                </a:solidFill>
              </a:rPr>
              <a:t> !</a:t>
            </a:r>
            <a:endParaRPr kumimoji="1" lang="zh-TW" altLang="en-US" sz="4000" dirty="0">
              <a:solidFill>
                <a:schemeClr val="accent1"/>
              </a:solidFill>
            </a:endParaRPr>
          </a:p>
        </p:txBody>
      </p:sp>
      <p:sp>
        <p:nvSpPr>
          <p:cNvPr id="5" name="右大括弧 4">
            <a:extLst>
              <a:ext uri="{FF2B5EF4-FFF2-40B4-BE49-F238E27FC236}">
                <a16:creationId xmlns:a16="http://schemas.microsoft.com/office/drawing/2014/main" id="{67ECF786-5969-D546-88A8-8F3648BA98CB}"/>
              </a:ext>
            </a:extLst>
          </p:cNvPr>
          <p:cNvSpPr/>
          <p:nvPr/>
        </p:nvSpPr>
        <p:spPr>
          <a:xfrm>
            <a:off x="6096000" y="1722474"/>
            <a:ext cx="378372" cy="230298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862973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8A6231A-33D3-F24F-BE73-FDB1F66DB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分割農地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C7F81FD-07D9-8C43-83C7-5E5165C428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618593"/>
            <a:ext cx="8596668" cy="4422769"/>
          </a:xfrm>
        </p:spPr>
        <p:txBody>
          <a:bodyPr>
            <a:normAutofit/>
          </a:bodyPr>
          <a:lstStyle/>
          <a:p>
            <a:r>
              <a:rPr kumimoji="1" lang="zh-TW" altLang="en-US" sz="2400" dirty="0"/>
              <a:t>有一位農夫想把他的農地分割成數塊「正方形」的農地</a:t>
            </a:r>
            <a:r>
              <a:rPr kumimoji="1" lang="en-US" altLang="zh-TW" sz="2400" dirty="0"/>
              <a:t>,</a:t>
            </a:r>
            <a:r>
              <a:rPr kumimoji="1" lang="zh-TW" altLang="en-US" sz="2400" dirty="0"/>
              <a:t> 但又希望每塊農地的面積越大越好</a:t>
            </a:r>
            <a:endParaRPr kumimoji="1" lang="en-US" altLang="zh-TW" sz="2400" dirty="0"/>
          </a:p>
          <a:p>
            <a:r>
              <a:rPr kumimoji="1" lang="en-US" altLang="zh-TW" sz="2400" dirty="0"/>
              <a:t>L = 1680, W = 640</a:t>
            </a:r>
          </a:p>
          <a:p>
            <a:endParaRPr kumimoji="1" lang="en-US" altLang="zh-TW" sz="24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590A072B-C771-A745-88CA-630D318AB84E}"/>
              </a:ext>
            </a:extLst>
          </p:cNvPr>
          <p:cNvSpPr/>
          <p:nvPr/>
        </p:nvSpPr>
        <p:spPr>
          <a:xfrm>
            <a:off x="1124605" y="3429000"/>
            <a:ext cx="6048000" cy="230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734828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CB03CE75-F006-B348-BA90-D877CE60F1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433" y="102914"/>
            <a:ext cx="8596668" cy="1320800"/>
          </a:xfrm>
        </p:spPr>
        <p:txBody>
          <a:bodyPr/>
          <a:lstStyle/>
          <a:p>
            <a:r>
              <a:rPr kumimoji="1" lang="zh-TW" altLang="en-US" dirty="0"/>
              <a:t>分割農地</a:t>
            </a:r>
            <a:br>
              <a:rPr kumimoji="1" lang="en-US" altLang="zh-TW" dirty="0"/>
            </a:br>
            <a:r>
              <a:rPr kumimoji="1" lang="zh-TW" altLang="en-US" dirty="0"/>
              <a:t>歐幾里德演算法</a:t>
            </a:r>
            <a:r>
              <a:rPr kumimoji="1" lang="en-US" altLang="zh-TW" dirty="0"/>
              <a:t>(Euclid’s Algorithm)</a:t>
            </a:r>
            <a:endParaRPr kumimoji="1" lang="zh-TW" altLang="en-US" dirty="0"/>
          </a:p>
        </p:txBody>
      </p: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5D8EF87C-4B07-F248-BB9C-DD3C2F5F41A0}"/>
              </a:ext>
            </a:extLst>
          </p:cNvPr>
          <p:cNvGrpSpPr/>
          <p:nvPr/>
        </p:nvGrpSpPr>
        <p:grpSpPr>
          <a:xfrm>
            <a:off x="633274" y="1394372"/>
            <a:ext cx="6850726" cy="2818765"/>
            <a:chOff x="0" y="1930400"/>
            <a:chExt cx="6850726" cy="2818765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605A7555-3894-1246-9138-EBD23DFD2CDC}"/>
                </a:ext>
              </a:extLst>
            </p:cNvPr>
            <p:cNvSpPr/>
            <p:nvPr/>
          </p:nvSpPr>
          <p:spPr>
            <a:xfrm>
              <a:off x="802726" y="1930400"/>
              <a:ext cx="6048000" cy="2304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E652BCC2-F35E-7F46-B480-09D6E0C862C5}"/>
                </a:ext>
              </a:extLst>
            </p:cNvPr>
            <p:cNvSpPr/>
            <p:nvPr/>
          </p:nvSpPr>
          <p:spPr>
            <a:xfrm>
              <a:off x="808900" y="1930400"/>
              <a:ext cx="2304000" cy="2304000"/>
            </a:xfrm>
            <a:prstGeom prst="rect">
              <a:avLst/>
            </a:prstGeom>
            <a:blipFill>
              <a:blip r:embed="rId2"/>
              <a:tile tx="0" ty="0" sx="100000" sy="100000" flip="none" algn="tl"/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22A2BA14-391A-0048-8982-EE3BB05D532B}"/>
                </a:ext>
              </a:extLst>
            </p:cNvPr>
            <p:cNvSpPr/>
            <p:nvPr/>
          </p:nvSpPr>
          <p:spPr>
            <a:xfrm>
              <a:off x="3112900" y="1940910"/>
              <a:ext cx="2304000" cy="23040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72EA9C68-D71A-EF49-ABD8-986FAC6C31EA}"/>
                </a:ext>
              </a:extLst>
            </p:cNvPr>
            <p:cNvSpPr txBox="1"/>
            <p:nvPr/>
          </p:nvSpPr>
          <p:spPr>
            <a:xfrm>
              <a:off x="0" y="2795994"/>
              <a:ext cx="5501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dirty="0"/>
                <a:t>640</a:t>
              </a:r>
              <a:endParaRPr kumimoji="1" lang="zh-TW" altLang="en-US" dirty="0"/>
            </a:p>
          </p:txBody>
        </p:sp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7D84F73B-B689-154E-A2BB-016EB1CC2EEA}"/>
                </a:ext>
              </a:extLst>
            </p:cNvPr>
            <p:cNvSpPr txBox="1"/>
            <p:nvPr/>
          </p:nvSpPr>
          <p:spPr>
            <a:xfrm>
              <a:off x="1685824" y="4379833"/>
              <a:ext cx="5501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dirty="0"/>
                <a:t>640</a:t>
              </a:r>
              <a:endParaRPr kumimoji="1" lang="zh-TW" altLang="en-US" dirty="0"/>
            </a:p>
          </p:txBody>
        </p:sp>
        <p:sp>
          <p:nvSpPr>
            <p:cNvPr id="10" name="文字方塊 9">
              <a:extLst>
                <a:ext uri="{FF2B5EF4-FFF2-40B4-BE49-F238E27FC236}">
                  <a16:creationId xmlns:a16="http://schemas.microsoft.com/office/drawing/2014/main" id="{35C5EE6D-4A9B-9849-827D-0E91CEACA9E0}"/>
                </a:ext>
              </a:extLst>
            </p:cNvPr>
            <p:cNvSpPr txBox="1"/>
            <p:nvPr/>
          </p:nvSpPr>
          <p:spPr>
            <a:xfrm>
              <a:off x="3989824" y="4376368"/>
              <a:ext cx="5501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dirty="0"/>
                <a:t>640</a:t>
              </a:r>
              <a:endParaRPr kumimoji="1" lang="zh-TW" altLang="en-US" dirty="0"/>
            </a:p>
          </p:txBody>
        </p:sp>
        <p:sp>
          <p:nvSpPr>
            <p:cNvPr id="11" name="文字方塊 10">
              <a:extLst>
                <a:ext uri="{FF2B5EF4-FFF2-40B4-BE49-F238E27FC236}">
                  <a16:creationId xmlns:a16="http://schemas.microsoft.com/office/drawing/2014/main" id="{B58649BA-FD17-774A-91FE-578CBC4D3D80}"/>
                </a:ext>
              </a:extLst>
            </p:cNvPr>
            <p:cNvSpPr txBox="1"/>
            <p:nvPr/>
          </p:nvSpPr>
          <p:spPr>
            <a:xfrm>
              <a:off x="5907309" y="4362393"/>
              <a:ext cx="5501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dirty="0"/>
                <a:t>400</a:t>
              </a:r>
              <a:endParaRPr kumimoji="1" lang="zh-TW" altLang="en-US" dirty="0"/>
            </a:p>
          </p:txBody>
        </p:sp>
      </p:grpSp>
      <p:sp>
        <p:nvSpPr>
          <p:cNvPr id="14" name="矩形 13">
            <a:extLst>
              <a:ext uri="{FF2B5EF4-FFF2-40B4-BE49-F238E27FC236}">
                <a16:creationId xmlns:a16="http://schemas.microsoft.com/office/drawing/2014/main" id="{BBCF2117-BF7D-074D-94EB-EB6294A60DB4}"/>
              </a:ext>
            </a:extLst>
          </p:cNvPr>
          <p:cNvSpPr/>
          <p:nvPr/>
        </p:nvSpPr>
        <p:spPr>
          <a:xfrm>
            <a:off x="6044000" y="4323690"/>
            <a:ext cx="1440000" cy="2304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0E33BB23-13C7-444A-AB7C-27CFC29CFFB9}"/>
              </a:ext>
            </a:extLst>
          </p:cNvPr>
          <p:cNvSpPr/>
          <p:nvPr/>
        </p:nvSpPr>
        <p:spPr>
          <a:xfrm>
            <a:off x="6044000" y="4323690"/>
            <a:ext cx="1440000" cy="1440000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31DF76C7-6985-3241-ACC2-44F6EE1E43CA}"/>
              </a:ext>
            </a:extLst>
          </p:cNvPr>
          <p:cNvSpPr txBox="1"/>
          <p:nvPr/>
        </p:nvSpPr>
        <p:spPr>
          <a:xfrm>
            <a:off x="5349958" y="4859024"/>
            <a:ext cx="550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400</a:t>
            </a:r>
            <a:endParaRPr kumimoji="1" lang="zh-TW" altLang="en-US" dirty="0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0082FEA6-32B1-E848-8A31-7E807CF99987}"/>
              </a:ext>
            </a:extLst>
          </p:cNvPr>
          <p:cNvSpPr txBox="1"/>
          <p:nvPr/>
        </p:nvSpPr>
        <p:spPr>
          <a:xfrm>
            <a:off x="5335042" y="6009166"/>
            <a:ext cx="550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240</a:t>
            </a:r>
            <a:endParaRPr kumimoji="1" lang="zh-TW" altLang="en-US" dirty="0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F22013E2-63E3-A447-A591-94E4AAD22622}"/>
              </a:ext>
            </a:extLst>
          </p:cNvPr>
          <p:cNvSpPr txBox="1"/>
          <p:nvPr/>
        </p:nvSpPr>
        <p:spPr>
          <a:xfrm>
            <a:off x="8242666" y="1428969"/>
            <a:ext cx="2555508" cy="2031325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" altLang="zh-TW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 = 1680</a:t>
            </a:r>
          </a:p>
          <a:p>
            <a:r>
              <a:rPr kumimoji="1" lang="en" altLang="zh-TW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 = 640</a:t>
            </a:r>
          </a:p>
          <a:p>
            <a:endParaRPr kumimoji="1" lang="en" altLang="zh-TW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kumimoji="1" lang="en" altLang="zh-TW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while L % W != 0:</a:t>
            </a:r>
          </a:p>
          <a:p>
            <a:r>
              <a:rPr kumimoji="1" lang="en" altLang="zh-TW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L, W = W, L%W</a:t>
            </a:r>
          </a:p>
          <a:p>
            <a:r>
              <a:rPr kumimoji="1" lang="en" altLang="zh-TW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</a:p>
          <a:p>
            <a:r>
              <a:rPr kumimoji="1" lang="en" altLang="zh-TW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print(W)</a:t>
            </a:r>
            <a:endParaRPr kumimoji="1" lang="zh-TW" altLang="en-US" dirty="0"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965B0EF3-7AD9-8248-869D-16A4F6E8EF87}"/>
              </a:ext>
            </a:extLst>
          </p:cNvPr>
          <p:cNvSpPr txBox="1"/>
          <p:nvPr/>
        </p:nvSpPr>
        <p:spPr>
          <a:xfrm>
            <a:off x="8242666" y="3626212"/>
            <a:ext cx="1579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Output: 80</a:t>
            </a:r>
            <a:endParaRPr kumimoji="1" lang="zh-TW" altLang="en-US" dirty="0"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70490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E6C17AB-0657-6948-9822-8D836142C2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Sum of a list</a:t>
            </a:r>
            <a:endParaRPr kumimoji="1" lang="zh-TW" altLang="en-US" dirty="0"/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F67C44A7-4B7D-0440-8904-DE5BEC3394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3219267"/>
              </p:ext>
            </p:extLst>
          </p:nvPr>
        </p:nvGraphicFramePr>
        <p:xfrm>
          <a:off x="677334" y="1476411"/>
          <a:ext cx="812800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1143">
                  <a:extLst>
                    <a:ext uri="{9D8B030D-6E8A-4147-A177-3AD203B41FA5}">
                      <a16:colId xmlns:a16="http://schemas.microsoft.com/office/drawing/2014/main" val="3866027248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2859672896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398589476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4111629944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469028720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2955569624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38442995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index</a:t>
                      </a:r>
                      <a:endParaRPr lang="zh-TW" altLang="en-US" sz="1600" dirty="0">
                        <a:latin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Menlo" panose="020B0609030804020204" pitchFamily="49" charset="0"/>
                          <a:cs typeface="Menlo" panose="020B0609030804020204" pitchFamily="49" charset="0"/>
                        </a:rPr>
                        <a:t>0</a:t>
                      </a:r>
                      <a:endParaRPr lang="zh-TW" altLang="en-US" sz="1600" dirty="0">
                        <a:latin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Menlo" panose="020B0609030804020204" pitchFamily="49" charset="0"/>
                          <a:cs typeface="Menlo" panose="020B0609030804020204" pitchFamily="49" charset="0"/>
                        </a:rPr>
                        <a:t>1</a:t>
                      </a:r>
                      <a:endParaRPr lang="zh-TW" altLang="en-US" sz="1600" dirty="0">
                        <a:latin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Menlo" panose="020B0609030804020204" pitchFamily="49" charset="0"/>
                          <a:cs typeface="Menlo" panose="020B0609030804020204" pitchFamily="49" charset="0"/>
                        </a:rPr>
                        <a:t>2</a:t>
                      </a:r>
                      <a:endParaRPr lang="zh-TW" altLang="en-US" sz="1600" dirty="0">
                        <a:latin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Menlo" panose="020B0609030804020204" pitchFamily="49" charset="0"/>
                          <a:cs typeface="Menlo" panose="020B0609030804020204" pitchFamily="49" charset="0"/>
                        </a:rPr>
                        <a:t>3</a:t>
                      </a:r>
                      <a:endParaRPr lang="zh-TW" altLang="en-US" sz="1600" dirty="0">
                        <a:latin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Menlo" panose="020B0609030804020204" pitchFamily="49" charset="0"/>
                          <a:cs typeface="Menlo" panose="020B0609030804020204" pitchFamily="49" charset="0"/>
                        </a:rPr>
                        <a:t>4</a:t>
                      </a:r>
                      <a:endParaRPr lang="zh-TW" altLang="en-US" sz="1600" dirty="0">
                        <a:latin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Menlo" panose="020B0609030804020204" pitchFamily="49" charset="0"/>
                          <a:cs typeface="Menlo" panose="020B0609030804020204" pitchFamily="49" charset="0"/>
                        </a:rPr>
                        <a:t>5</a:t>
                      </a:r>
                      <a:endParaRPr lang="zh-TW" altLang="en-US" sz="1600" dirty="0">
                        <a:latin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96753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num</a:t>
                      </a:r>
                      <a:endParaRPr lang="zh-TW" altLang="en-US" sz="1600" dirty="0">
                        <a:latin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Menlo" panose="020B0609030804020204" pitchFamily="49" charset="0"/>
                          <a:cs typeface="Menlo" panose="020B0609030804020204" pitchFamily="49" charset="0"/>
                        </a:rPr>
                        <a:t>2</a:t>
                      </a:r>
                      <a:endParaRPr lang="zh-TW" altLang="en-US" sz="1600" dirty="0">
                        <a:latin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Menlo" panose="020B0609030804020204" pitchFamily="49" charset="0"/>
                          <a:cs typeface="Menlo" panose="020B0609030804020204" pitchFamily="49" charset="0"/>
                        </a:rPr>
                        <a:t>4</a:t>
                      </a:r>
                      <a:endParaRPr lang="zh-TW" altLang="en-US" sz="1600" dirty="0">
                        <a:latin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Menlo" panose="020B0609030804020204" pitchFamily="49" charset="0"/>
                          <a:cs typeface="Menlo" panose="020B0609030804020204" pitchFamily="49" charset="0"/>
                        </a:rPr>
                        <a:t>6</a:t>
                      </a:r>
                      <a:endParaRPr lang="zh-TW" altLang="en-US" sz="1600" dirty="0">
                        <a:latin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Menlo" panose="020B0609030804020204" pitchFamily="49" charset="0"/>
                          <a:cs typeface="Menlo" panose="020B0609030804020204" pitchFamily="49" charset="0"/>
                        </a:rPr>
                        <a:t>8</a:t>
                      </a:r>
                      <a:endParaRPr lang="zh-TW" altLang="en-US" sz="1600" dirty="0">
                        <a:latin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Menlo" panose="020B0609030804020204" pitchFamily="49" charset="0"/>
                          <a:cs typeface="Menlo" panose="020B0609030804020204" pitchFamily="49" charset="0"/>
                        </a:rPr>
                        <a:t>10</a:t>
                      </a:r>
                      <a:endParaRPr lang="zh-TW" altLang="en-US" sz="1600" dirty="0">
                        <a:latin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Menlo" panose="020B0609030804020204" pitchFamily="49" charset="0"/>
                          <a:cs typeface="Menlo" panose="020B0609030804020204" pitchFamily="49" charset="0"/>
                        </a:rPr>
                        <a:t>12</a:t>
                      </a:r>
                      <a:endParaRPr lang="zh-TW" altLang="en-US" sz="1600" dirty="0">
                        <a:latin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9796173"/>
                  </a:ext>
                </a:extLst>
              </a:tr>
            </a:tbl>
          </a:graphicData>
        </a:graphic>
      </p:graphicFrame>
      <p:sp>
        <p:nvSpPr>
          <p:cNvPr id="4" name="文字方塊 3">
            <a:extLst>
              <a:ext uri="{FF2B5EF4-FFF2-40B4-BE49-F238E27FC236}">
                <a16:creationId xmlns:a16="http://schemas.microsoft.com/office/drawing/2014/main" id="{7B21C936-B391-A042-AD16-909ECFC74D30}"/>
              </a:ext>
            </a:extLst>
          </p:cNvPr>
          <p:cNvSpPr txBox="1"/>
          <p:nvPr/>
        </p:nvSpPr>
        <p:spPr>
          <a:xfrm>
            <a:off x="677334" y="3011709"/>
            <a:ext cx="4751622" cy="280076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# recursion</a:t>
            </a:r>
          </a:p>
          <a:p>
            <a:endParaRPr kumimoji="1" lang="en" altLang="zh-TW" sz="16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kumimoji="1" lang="en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num = [2, 4, 6, 8, 10, 12]</a:t>
            </a:r>
          </a:p>
          <a:p>
            <a:endParaRPr kumimoji="1" lang="en" altLang="zh-TW" sz="16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kumimoji="1" lang="en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def </a:t>
            </a:r>
            <a:r>
              <a:rPr kumimoji="1" lang="en" altLang="zh-TW" sz="1600" b="1" dirty="0" err="1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mySum</a:t>
            </a:r>
            <a:r>
              <a:rPr kumimoji="1" lang="en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kumimoji="1" lang="en" altLang="zh-TW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lst</a:t>
            </a:r>
            <a:r>
              <a:rPr kumimoji="1" lang="en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):</a:t>
            </a:r>
          </a:p>
          <a:p>
            <a:r>
              <a:rPr kumimoji="1" lang="en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if </a:t>
            </a:r>
            <a:r>
              <a:rPr kumimoji="1" lang="en" altLang="zh-TW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len</a:t>
            </a:r>
            <a:r>
              <a:rPr kumimoji="1" lang="en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kumimoji="1" lang="en" altLang="zh-TW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lst</a:t>
            </a:r>
            <a:r>
              <a:rPr kumimoji="1" lang="en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 == 1:</a:t>
            </a:r>
          </a:p>
          <a:p>
            <a:r>
              <a:rPr kumimoji="1" lang="en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return </a:t>
            </a:r>
            <a:r>
              <a:rPr kumimoji="1" lang="en" altLang="zh-TW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lst</a:t>
            </a:r>
            <a:r>
              <a:rPr kumimoji="1" lang="en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[0]</a:t>
            </a:r>
          </a:p>
          <a:p>
            <a:r>
              <a:rPr kumimoji="1" lang="en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else:</a:t>
            </a:r>
          </a:p>
          <a:p>
            <a:r>
              <a:rPr kumimoji="1" lang="en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return </a:t>
            </a:r>
            <a:r>
              <a:rPr kumimoji="1" lang="en" altLang="zh-TW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lst.pop</a:t>
            </a:r>
            <a:r>
              <a:rPr kumimoji="1" lang="en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 + </a:t>
            </a:r>
            <a:r>
              <a:rPr kumimoji="1" lang="en" altLang="zh-TW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mySum</a:t>
            </a:r>
            <a:r>
              <a:rPr kumimoji="1" lang="en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kumimoji="1" lang="en" altLang="zh-TW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lst</a:t>
            </a:r>
            <a:r>
              <a:rPr kumimoji="1" lang="en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  <a:p>
            <a:r>
              <a:rPr kumimoji="1" lang="en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</a:p>
          <a:p>
            <a:r>
              <a:rPr kumimoji="1" lang="en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print(</a:t>
            </a:r>
            <a:r>
              <a:rPr kumimoji="1" lang="en" altLang="zh-TW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mySum</a:t>
            </a:r>
            <a:r>
              <a:rPr kumimoji="1" lang="en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(num))</a:t>
            </a:r>
            <a:endParaRPr kumimoji="1" lang="zh-TW" altLang="en-US" sz="1600" dirty="0"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902C3508-1552-5740-8603-D5875CF7BA75}"/>
              </a:ext>
            </a:extLst>
          </p:cNvPr>
          <p:cNvSpPr txBox="1"/>
          <p:nvPr/>
        </p:nvSpPr>
        <p:spPr>
          <a:xfrm>
            <a:off x="5880124" y="3011709"/>
            <a:ext cx="3393878" cy="230832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# iterative</a:t>
            </a:r>
          </a:p>
          <a:p>
            <a:endParaRPr kumimoji="1" lang="en" altLang="zh-TW" sz="16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kumimoji="1" lang="en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num = [2, 4, 6, 8, 10, 12]</a:t>
            </a:r>
          </a:p>
          <a:p>
            <a:endParaRPr kumimoji="1" lang="en" altLang="zh-TW" sz="16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kumimoji="1" lang="en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Sum = 0</a:t>
            </a:r>
          </a:p>
          <a:p>
            <a:r>
              <a:rPr kumimoji="1" lang="en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for n in num:</a:t>
            </a:r>
          </a:p>
          <a:p>
            <a:r>
              <a:rPr kumimoji="1" lang="en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Sum += n</a:t>
            </a:r>
          </a:p>
          <a:p>
            <a:r>
              <a:rPr kumimoji="1" lang="en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</a:p>
          <a:p>
            <a:r>
              <a:rPr kumimoji="1" lang="en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print(Sum)</a:t>
            </a:r>
            <a:endParaRPr kumimoji="1" lang="zh-TW" altLang="en-US" sz="1600" dirty="0"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36195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4EA84CD-5560-B94D-BC50-19F3222ECC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N! (</a:t>
            </a:r>
            <a:r>
              <a:rPr kumimoji="1" lang="zh-TW" altLang="en-US" dirty="0"/>
              <a:t>階乘</a:t>
            </a:r>
            <a:r>
              <a:rPr kumimoji="1" lang="en-US" altLang="zh-TW" dirty="0"/>
              <a:t>)</a:t>
            </a:r>
            <a:endParaRPr kumimoji="1" lang="zh-TW" altLang="en-US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35375876-DB4F-EA48-9BB3-18A8C8E30CEA}"/>
              </a:ext>
            </a:extLst>
          </p:cNvPr>
          <p:cNvSpPr txBox="1"/>
          <p:nvPr/>
        </p:nvSpPr>
        <p:spPr>
          <a:xfrm>
            <a:off x="774166" y="1607693"/>
            <a:ext cx="5584104" cy="453970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" altLang="zh-TW" sz="17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 = 1000</a:t>
            </a:r>
          </a:p>
          <a:p>
            <a:endParaRPr kumimoji="1" lang="en" altLang="zh-TW" sz="17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kumimoji="1" lang="en" altLang="zh-TW" sz="1700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# solution 1 - iterative</a:t>
            </a:r>
          </a:p>
          <a:p>
            <a:r>
              <a:rPr kumimoji="1" lang="en" altLang="zh-TW" sz="17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ans</a:t>
            </a:r>
            <a:r>
              <a:rPr kumimoji="1" lang="en" altLang="zh-TW" sz="17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= 1</a:t>
            </a:r>
          </a:p>
          <a:p>
            <a:r>
              <a:rPr kumimoji="1" lang="en" altLang="zh-TW" sz="17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for </a:t>
            </a:r>
            <a:r>
              <a:rPr kumimoji="1" lang="en" altLang="zh-TW" sz="17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</a:t>
            </a:r>
            <a:r>
              <a:rPr kumimoji="1" lang="en" altLang="zh-TW" sz="17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in range(2, N+1):</a:t>
            </a:r>
          </a:p>
          <a:p>
            <a:r>
              <a:rPr kumimoji="1" lang="en" altLang="zh-TW" sz="17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kumimoji="1" lang="en" altLang="zh-TW" sz="17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ans</a:t>
            </a:r>
            <a:r>
              <a:rPr kumimoji="1" lang="en" altLang="zh-TW" sz="17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*= </a:t>
            </a:r>
            <a:r>
              <a:rPr kumimoji="1" lang="en" altLang="zh-TW" sz="17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</a:t>
            </a:r>
            <a:endParaRPr kumimoji="1" lang="en" altLang="zh-TW" sz="17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kumimoji="1" lang="en" altLang="zh-TW" sz="17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print(</a:t>
            </a:r>
            <a:r>
              <a:rPr kumimoji="1" lang="en" altLang="zh-TW" sz="17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ans</a:t>
            </a:r>
            <a:r>
              <a:rPr kumimoji="1" lang="en" altLang="zh-TW" sz="17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  <a:p>
            <a:endParaRPr kumimoji="1" lang="en" altLang="zh-TW" sz="17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kumimoji="1" lang="en" altLang="zh-TW" sz="17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kumimoji="1" lang="en" altLang="zh-TW" sz="1700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#solution2 – divide &amp; conquer (recursion)</a:t>
            </a:r>
          </a:p>
          <a:p>
            <a:r>
              <a:rPr kumimoji="1" lang="en" altLang="zh-TW" sz="17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def </a:t>
            </a:r>
            <a:r>
              <a:rPr kumimoji="1" lang="en" altLang="zh-TW" sz="1700" b="1" dirty="0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</a:t>
            </a:r>
            <a:r>
              <a:rPr kumimoji="1" lang="en" altLang="zh-TW" sz="17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(n):</a:t>
            </a:r>
          </a:p>
          <a:p>
            <a:r>
              <a:rPr kumimoji="1" lang="en" altLang="zh-TW" sz="17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kumimoji="1" lang="en" altLang="zh-TW" sz="17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if n == 1:</a:t>
            </a:r>
          </a:p>
          <a:p>
            <a:r>
              <a:rPr kumimoji="1" lang="en" altLang="zh-TW" sz="17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return 1</a:t>
            </a:r>
          </a:p>
          <a:p>
            <a:r>
              <a:rPr kumimoji="1" lang="en" altLang="zh-TW" sz="17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else:</a:t>
            </a:r>
          </a:p>
          <a:p>
            <a:r>
              <a:rPr kumimoji="1" lang="en" altLang="zh-TW" sz="17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return </a:t>
            </a:r>
            <a:r>
              <a:rPr kumimoji="1" lang="en" altLang="zh-TW" sz="1700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 * F(n-1)</a:t>
            </a:r>
          </a:p>
          <a:p>
            <a:endParaRPr kumimoji="1" lang="en" altLang="zh-TW" sz="17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kumimoji="1" lang="en" altLang="zh-TW" sz="17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print(F(N))</a:t>
            </a:r>
            <a:endParaRPr kumimoji="1" lang="zh-TW" altLang="en-US" sz="1700" dirty="0"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C1CA3F91-84A1-5D48-AA63-A81E7EC1D700}"/>
              </a:ext>
            </a:extLst>
          </p:cNvPr>
          <p:cNvSpPr txBox="1"/>
          <p:nvPr/>
        </p:nvSpPr>
        <p:spPr>
          <a:xfrm>
            <a:off x="6455102" y="4688100"/>
            <a:ext cx="438132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</a:t>
            </a:r>
            <a:r>
              <a:rPr kumimoji="1" lang="en-US" altLang="zh-TW" sz="1600" dirty="0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1000!</a:t>
            </a:r>
          </a:p>
          <a:p>
            <a:r>
              <a:rPr kumimoji="1" lang="en-US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 1000 x 999 x 998 x … x 3 x 2 x 1</a:t>
            </a:r>
          </a:p>
          <a:p>
            <a:r>
              <a:rPr kumimoji="1" lang="en-US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 1000 x </a:t>
            </a:r>
            <a:r>
              <a:rPr kumimoji="1" lang="en-US" altLang="zh-TW" sz="1600" dirty="0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999!</a:t>
            </a:r>
            <a:endParaRPr kumimoji="1" lang="zh-TW" altLang="en-US" sz="1600" dirty="0">
              <a:solidFill>
                <a:srgbClr val="FF0000"/>
              </a:solidFill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78531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ACBBB67-CBF6-0D48-8D7D-45166BBA5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F(4) = 4! (</a:t>
            </a:r>
            <a:r>
              <a:rPr kumimoji="1" lang="zh-TW" altLang="en-US" dirty="0"/>
              <a:t>階乘</a:t>
            </a:r>
            <a:r>
              <a:rPr kumimoji="1" lang="en-US" altLang="zh-TW" dirty="0"/>
              <a:t>)</a:t>
            </a:r>
            <a:endParaRPr kumimoji="1" lang="zh-TW" altLang="en-US" dirty="0"/>
          </a:p>
        </p:txBody>
      </p:sp>
      <p:grpSp>
        <p:nvGrpSpPr>
          <p:cNvPr id="62" name="群組 61">
            <a:extLst>
              <a:ext uri="{FF2B5EF4-FFF2-40B4-BE49-F238E27FC236}">
                <a16:creationId xmlns:a16="http://schemas.microsoft.com/office/drawing/2014/main" id="{300BA154-4972-1A44-87EC-D4185567AF24}"/>
              </a:ext>
            </a:extLst>
          </p:cNvPr>
          <p:cNvGrpSpPr/>
          <p:nvPr/>
        </p:nvGrpSpPr>
        <p:grpSpPr>
          <a:xfrm>
            <a:off x="677334" y="1803347"/>
            <a:ext cx="8015719" cy="4443161"/>
            <a:chOff x="677334" y="1805239"/>
            <a:chExt cx="8015719" cy="4443161"/>
          </a:xfrm>
        </p:grpSpPr>
        <p:sp>
          <p:nvSpPr>
            <p:cNvPr id="4" name="文字方塊 3">
              <a:extLst>
                <a:ext uri="{FF2B5EF4-FFF2-40B4-BE49-F238E27FC236}">
                  <a16:creationId xmlns:a16="http://schemas.microsoft.com/office/drawing/2014/main" id="{6BFE2A4F-9E1D-DD47-A171-D06EE9A12D10}"/>
                </a:ext>
              </a:extLst>
            </p:cNvPr>
            <p:cNvSpPr txBox="1"/>
            <p:nvPr/>
          </p:nvSpPr>
          <p:spPr>
            <a:xfrm>
              <a:off x="2277380" y="2790602"/>
              <a:ext cx="1912703" cy="584775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zh-TW" sz="1600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F(4):</a:t>
              </a:r>
            </a:p>
            <a:p>
              <a:r>
                <a:rPr kumimoji="1" lang="en-US" altLang="zh-TW" sz="1600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Ans = 4 * F(3)</a:t>
              </a:r>
            </a:p>
          </p:txBody>
        </p:sp>
        <p:sp>
          <p:nvSpPr>
            <p:cNvPr id="5" name="文字方塊 4">
              <a:extLst>
                <a:ext uri="{FF2B5EF4-FFF2-40B4-BE49-F238E27FC236}">
                  <a16:creationId xmlns:a16="http://schemas.microsoft.com/office/drawing/2014/main" id="{6D40BE66-EA14-A34A-9903-CDFEA97FE3E7}"/>
                </a:ext>
              </a:extLst>
            </p:cNvPr>
            <p:cNvSpPr txBox="1"/>
            <p:nvPr/>
          </p:nvSpPr>
          <p:spPr>
            <a:xfrm>
              <a:off x="882381" y="2040228"/>
              <a:ext cx="678391" cy="338554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zh-TW" sz="1600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F(4)</a:t>
              </a:r>
            </a:p>
          </p:txBody>
        </p:sp>
        <p:cxnSp>
          <p:nvCxnSpPr>
            <p:cNvPr id="7" name="肘形接點 6">
              <a:extLst>
                <a:ext uri="{FF2B5EF4-FFF2-40B4-BE49-F238E27FC236}">
                  <a16:creationId xmlns:a16="http://schemas.microsoft.com/office/drawing/2014/main" id="{99ABD7D6-113B-AF44-9943-6DEB90B747BF}"/>
                </a:ext>
              </a:extLst>
            </p:cNvPr>
            <p:cNvCxnSpPr>
              <a:cxnSpLocks/>
              <a:stCxn id="5" idx="3"/>
              <a:endCxn id="4" idx="0"/>
            </p:cNvCxnSpPr>
            <p:nvPr/>
          </p:nvCxnSpPr>
          <p:spPr>
            <a:xfrm>
              <a:off x="1560772" y="2209505"/>
              <a:ext cx="1672960" cy="581097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9A65ABDB-B664-F240-8009-C69F9CA6033A}"/>
                </a:ext>
              </a:extLst>
            </p:cNvPr>
            <p:cNvSpPr txBox="1"/>
            <p:nvPr/>
          </p:nvSpPr>
          <p:spPr>
            <a:xfrm>
              <a:off x="3911739" y="3730853"/>
              <a:ext cx="1912703" cy="584775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zh-TW" sz="1600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F(3):</a:t>
              </a:r>
            </a:p>
            <a:p>
              <a:r>
                <a:rPr kumimoji="1" lang="en-US" altLang="zh-TW" sz="1600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Ans = 3 * F(2)</a:t>
              </a:r>
            </a:p>
          </p:txBody>
        </p:sp>
        <p:cxnSp>
          <p:nvCxnSpPr>
            <p:cNvPr id="10" name="肘形接點 9">
              <a:extLst>
                <a:ext uri="{FF2B5EF4-FFF2-40B4-BE49-F238E27FC236}">
                  <a16:creationId xmlns:a16="http://schemas.microsoft.com/office/drawing/2014/main" id="{6462E543-5894-B940-9658-6074F97A3D33}"/>
                </a:ext>
              </a:extLst>
            </p:cNvPr>
            <p:cNvCxnSpPr>
              <a:cxnSpLocks/>
              <a:stCxn id="4" idx="3"/>
              <a:endCxn id="9" idx="0"/>
            </p:cNvCxnSpPr>
            <p:nvPr/>
          </p:nvCxnSpPr>
          <p:spPr>
            <a:xfrm>
              <a:off x="4190083" y="3082990"/>
              <a:ext cx="678008" cy="647863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文字方塊 12">
              <a:extLst>
                <a:ext uri="{FF2B5EF4-FFF2-40B4-BE49-F238E27FC236}">
                  <a16:creationId xmlns:a16="http://schemas.microsoft.com/office/drawing/2014/main" id="{000D0D1D-16DC-4F4B-8507-28BA080E016E}"/>
                </a:ext>
              </a:extLst>
            </p:cNvPr>
            <p:cNvSpPr txBox="1"/>
            <p:nvPr/>
          </p:nvSpPr>
          <p:spPr>
            <a:xfrm>
              <a:off x="5514566" y="4671104"/>
              <a:ext cx="1912703" cy="584775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zh-TW" sz="1600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F(2):</a:t>
              </a:r>
            </a:p>
            <a:p>
              <a:r>
                <a:rPr kumimoji="1" lang="en-US" altLang="zh-TW" sz="1600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Ans = 2 * F(1)</a:t>
              </a:r>
            </a:p>
          </p:txBody>
        </p:sp>
        <p:cxnSp>
          <p:nvCxnSpPr>
            <p:cNvPr id="14" name="肘形接點 13">
              <a:extLst>
                <a:ext uri="{FF2B5EF4-FFF2-40B4-BE49-F238E27FC236}">
                  <a16:creationId xmlns:a16="http://schemas.microsoft.com/office/drawing/2014/main" id="{116DF9BE-C6F1-A549-A64F-EFCC33FADB50}"/>
                </a:ext>
              </a:extLst>
            </p:cNvPr>
            <p:cNvCxnSpPr>
              <a:cxnSpLocks/>
              <a:stCxn id="9" idx="3"/>
              <a:endCxn id="13" idx="0"/>
            </p:cNvCxnSpPr>
            <p:nvPr/>
          </p:nvCxnSpPr>
          <p:spPr>
            <a:xfrm>
              <a:off x="5824442" y="4023241"/>
              <a:ext cx="646476" cy="647863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文字方塊 16">
              <a:extLst>
                <a:ext uri="{FF2B5EF4-FFF2-40B4-BE49-F238E27FC236}">
                  <a16:creationId xmlns:a16="http://schemas.microsoft.com/office/drawing/2014/main" id="{0935A8B3-0679-3C40-BA61-7069F79D3268}"/>
                </a:ext>
              </a:extLst>
            </p:cNvPr>
            <p:cNvSpPr txBox="1"/>
            <p:nvPr/>
          </p:nvSpPr>
          <p:spPr>
            <a:xfrm>
              <a:off x="7520937" y="5586681"/>
              <a:ext cx="1172116" cy="584775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zh-TW" sz="1600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F(1):</a:t>
              </a:r>
            </a:p>
            <a:p>
              <a:r>
                <a:rPr kumimoji="1" lang="en-US" altLang="zh-TW" sz="1600" dirty="0">
                  <a:solidFill>
                    <a:srgbClr val="FF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return 1</a:t>
              </a:r>
            </a:p>
          </p:txBody>
        </p:sp>
        <p:cxnSp>
          <p:nvCxnSpPr>
            <p:cNvPr id="18" name="肘形接點 17">
              <a:extLst>
                <a:ext uri="{FF2B5EF4-FFF2-40B4-BE49-F238E27FC236}">
                  <a16:creationId xmlns:a16="http://schemas.microsoft.com/office/drawing/2014/main" id="{2B2CE178-2ECB-7340-9C1D-F1F48283E02C}"/>
                </a:ext>
              </a:extLst>
            </p:cNvPr>
            <p:cNvCxnSpPr>
              <a:cxnSpLocks/>
              <a:stCxn id="13" idx="3"/>
              <a:endCxn id="17" idx="0"/>
            </p:cNvCxnSpPr>
            <p:nvPr/>
          </p:nvCxnSpPr>
          <p:spPr>
            <a:xfrm>
              <a:off x="7427269" y="4963492"/>
              <a:ext cx="679726" cy="623189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弧線 32">
              <a:extLst>
                <a:ext uri="{FF2B5EF4-FFF2-40B4-BE49-F238E27FC236}">
                  <a16:creationId xmlns:a16="http://schemas.microsoft.com/office/drawing/2014/main" id="{7CEE0EA6-4F3F-4845-ADA5-6517DA720098}"/>
                </a:ext>
              </a:extLst>
            </p:cNvPr>
            <p:cNvSpPr/>
            <p:nvPr/>
          </p:nvSpPr>
          <p:spPr>
            <a:xfrm flipH="1" flipV="1">
              <a:off x="6338783" y="4791549"/>
              <a:ext cx="2006371" cy="1261241"/>
            </a:xfrm>
            <a:prstGeom prst="arc">
              <a:avLst/>
            </a:prstGeom>
            <a:ln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34" name="弧線 33">
              <a:extLst>
                <a:ext uri="{FF2B5EF4-FFF2-40B4-BE49-F238E27FC236}">
                  <a16:creationId xmlns:a16="http://schemas.microsoft.com/office/drawing/2014/main" id="{DCCC5CF4-D6A1-FF43-9AB8-C5293F3587E2}"/>
                </a:ext>
              </a:extLst>
            </p:cNvPr>
            <p:cNvSpPr/>
            <p:nvPr/>
          </p:nvSpPr>
          <p:spPr>
            <a:xfrm flipH="1" flipV="1">
              <a:off x="4332412" y="3816927"/>
              <a:ext cx="2006371" cy="1261241"/>
            </a:xfrm>
            <a:prstGeom prst="arc">
              <a:avLst/>
            </a:prstGeom>
            <a:ln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35" name="弧線 34">
              <a:extLst>
                <a:ext uri="{FF2B5EF4-FFF2-40B4-BE49-F238E27FC236}">
                  <a16:creationId xmlns:a16="http://schemas.microsoft.com/office/drawing/2014/main" id="{99E1431F-1574-DA4F-9E7F-1C20EBB0199C}"/>
                </a:ext>
              </a:extLst>
            </p:cNvPr>
            <p:cNvSpPr/>
            <p:nvPr/>
          </p:nvSpPr>
          <p:spPr>
            <a:xfrm flipH="1" flipV="1">
              <a:off x="2727955" y="2864167"/>
              <a:ext cx="2006371" cy="1261241"/>
            </a:xfrm>
            <a:prstGeom prst="arc">
              <a:avLst/>
            </a:prstGeom>
            <a:ln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36" name="弧線 35">
              <a:extLst>
                <a:ext uri="{FF2B5EF4-FFF2-40B4-BE49-F238E27FC236}">
                  <a16:creationId xmlns:a16="http://schemas.microsoft.com/office/drawing/2014/main" id="{92E95C92-6187-5D4A-9B1B-B54950759E0C}"/>
                </a:ext>
              </a:extLst>
            </p:cNvPr>
            <p:cNvSpPr/>
            <p:nvPr/>
          </p:nvSpPr>
          <p:spPr>
            <a:xfrm flipH="1" flipV="1">
              <a:off x="1221577" y="1864241"/>
              <a:ext cx="2006371" cy="1261241"/>
            </a:xfrm>
            <a:prstGeom prst="arc">
              <a:avLst/>
            </a:prstGeom>
            <a:ln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37" name="文字方塊 36">
              <a:extLst>
                <a:ext uri="{FF2B5EF4-FFF2-40B4-BE49-F238E27FC236}">
                  <a16:creationId xmlns:a16="http://schemas.microsoft.com/office/drawing/2014/main" id="{1854488C-DC42-2540-B79B-51C5EA592DD5}"/>
                </a:ext>
              </a:extLst>
            </p:cNvPr>
            <p:cNvSpPr txBox="1"/>
            <p:nvPr/>
          </p:nvSpPr>
          <p:spPr>
            <a:xfrm>
              <a:off x="6428129" y="5879068"/>
              <a:ext cx="3064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dirty="0">
                  <a:solidFill>
                    <a:srgbClr val="FF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1</a:t>
              </a:r>
              <a:endParaRPr kumimoji="1" lang="zh-TW" altLang="en-US" dirty="0">
                <a:solidFill>
                  <a:srgbClr val="FF0000"/>
                </a:solidFill>
                <a:latin typeface="Menlo" panose="020B0609030804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38" name="文字方塊 37">
              <a:extLst>
                <a:ext uri="{FF2B5EF4-FFF2-40B4-BE49-F238E27FC236}">
                  <a16:creationId xmlns:a16="http://schemas.microsoft.com/office/drawing/2014/main" id="{B899D666-86D0-5046-98F8-179F49838036}"/>
                </a:ext>
              </a:extLst>
            </p:cNvPr>
            <p:cNvSpPr txBox="1"/>
            <p:nvPr/>
          </p:nvSpPr>
          <p:spPr>
            <a:xfrm>
              <a:off x="4375840" y="4905754"/>
              <a:ext cx="3064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dirty="0">
                  <a:solidFill>
                    <a:srgbClr val="FF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2</a:t>
              </a:r>
              <a:endParaRPr kumimoji="1" lang="zh-TW" altLang="en-US" dirty="0">
                <a:solidFill>
                  <a:srgbClr val="FF0000"/>
                </a:solidFill>
                <a:latin typeface="Menlo" panose="020B0609030804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39" name="文字方塊 38">
              <a:extLst>
                <a:ext uri="{FF2B5EF4-FFF2-40B4-BE49-F238E27FC236}">
                  <a16:creationId xmlns:a16="http://schemas.microsoft.com/office/drawing/2014/main" id="{81DF53BB-E94C-DD4A-B569-F922993E45CD}"/>
                </a:ext>
              </a:extLst>
            </p:cNvPr>
            <p:cNvSpPr txBox="1"/>
            <p:nvPr/>
          </p:nvSpPr>
          <p:spPr>
            <a:xfrm>
              <a:off x="2802141" y="3946296"/>
              <a:ext cx="3064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dirty="0">
                  <a:solidFill>
                    <a:srgbClr val="FF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6</a:t>
              </a:r>
              <a:endParaRPr kumimoji="1" lang="zh-TW" altLang="en-US" dirty="0">
                <a:solidFill>
                  <a:srgbClr val="FF0000"/>
                </a:solidFill>
                <a:latin typeface="Menlo" panose="020B0609030804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41" name="文字方塊 40">
              <a:extLst>
                <a:ext uri="{FF2B5EF4-FFF2-40B4-BE49-F238E27FC236}">
                  <a16:creationId xmlns:a16="http://schemas.microsoft.com/office/drawing/2014/main" id="{DDE1877E-DC75-D944-B243-AF7E9AF8F95F}"/>
                </a:ext>
              </a:extLst>
            </p:cNvPr>
            <p:cNvSpPr txBox="1"/>
            <p:nvPr/>
          </p:nvSpPr>
          <p:spPr>
            <a:xfrm>
              <a:off x="1069152" y="2910811"/>
              <a:ext cx="6038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dirty="0">
                  <a:solidFill>
                    <a:srgbClr val="FF0000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24</a:t>
              </a:r>
              <a:endParaRPr kumimoji="1" lang="zh-TW" altLang="en-US" dirty="0">
                <a:solidFill>
                  <a:srgbClr val="FF0000"/>
                </a:solidFill>
                <a:latin typeface="Menlo" panose="020B0609030804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46" name="橢圓 45">
              <a:extLst>
                <a:ext uri="{FF2B5EF4-FFF2-40B4-BE49-F238E27FC236}">
                  <a16:creationId xmlns:a16="http://schemas.microsoft.com/office/drawing/2014/main" id="{15CF653B-7C0C-684A-85B0-74FD7C969059}"/>
                </a:ext>
              </a:extLst>
            </p:cNvPr>
            <p:cNvSpPr/>
            <p:nvPr/>
          </p:nvSpPr>
          <p:spPr>
            <a:xfrm>
              <a:off x="1732306" y="1805239"/>
              <a:ext cx="360000" cy="36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dirty="0"/>
                <a:t>1</a:t>
              </a:r>
              <a:endParaRPr kumimoji="1" lang="zh-TW" altLang="en-US" dirty="0"/>
            </a:p>
          </p:txBody>
        </p:sp>
        <p:sp>
          <p:nvSpPr>
            <p:cNvPr id="47" name="橢圓 46">
              <a:extLst>
                <a:ext uri="{FF2B5EF4-FFF2-40B4-BE49-F238E27FC236}">
                  <a16:creationId xmlns:a16="http://schemas.microsoft.com/office/drawing/2014/main" id="{0CFC0737-23DD-6A41-A54D-FA18FACD9864}"/>
                </a:ext>
              </a:extLst>
            </p:cNvPr>
            <p:cNvSpPr/>
            <p:nvPr/>
          </p:nvSpPr>
          <p:spPr>
            <a:xfrm>
              <a:off x="4375840" y="2647385"/>
              <a:ext cx="360000" cy="36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dirty="0"/>
                <a:t>2</a:t>
              </a:r>
              <a:endParaRPr kumimoji="1" lang="zh-TW" altLang="en-US" dirty="0"/>
            </a:p>
          </p:txBody>
        </p:sp>
        <p:sp>
          <p:nvSpPr>
            <p:cNvPr id="48" name="橢圓 47">
              <a:extLst>
                <a:ext uri="{FF2B5EF4-FFF2-40B4-BE49-F238E27FC236}">
                  <a16:creationId xmlns:a16="http://schemas.microsoft.com/office/drawing/2014/main" id="{FB398D5D-425D-4C47-BCA8-583765A2936A}"/>
                </a:ext>
              </a:extLst>
            </p:cNvPr>
            <p:cNvSpPr/>
            <p:nvPr/>
          </p:nvSpPr>
          <p:spPr>
            <a:xfrm>
              <a:off x="5942617" y="3593890"/>
              <a:ext cx="360000" cy="36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dirty="0"/>
                <a:t>3</a:t>
              </a:r>
              <a:endParaRPr kumimoji="1" lang="zh-TW" altLang="en-US" dirty="0"/>
            </a:p>
          </p:txBody>
        </p:sp>
        <p:sp>
          <p:nvSpPr>
            <p:cNvPr id="49" name="橢圓 48">
              <a:extLst>
                <a:ext uri="{FF2B5EF4-FFF2-40B4-BE49-F238E27FC236}">
                  <a16:creationId xmlns:a16="http://schemas.microsoft.com/office/drawing/2014/main" id="{25903A4D-94FF-6244-A784-3ACA1D6DF4B5}"/>
                </a:ext>
              </a:extLst>
            </p:cNvPr>
            <p:cNvSpPr/>
            <p:nvPr/>
          </p:nvSpPr>
          <p:spPr>
            <a:xfrm>
              <a:off x="7581447" y="4553352"/>
              <a:ext cx="360000" cy="36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dirty="0"/>
                <a:t>4</a:t>
              </a:r>
              <a:endParaRPr kumimoji="1" lang="zh-TW" altLang="en-US" dirty="0"/>
            </a:p>
          </p:txBody>
        </p:sp>
        <p:sp>
          <p:nvSpPr>
            <p:cNvPr id="50" name="橢圓 49">
              <a:extLst>
                <a:ext uri="{FF2B5EF4-FFF2-40B4-BE49-F238E27FC236}">
                  <a16:creationId xmlns:a16="http://schemas.microsoft.com/office/drawing/2014/main" id="{1D630C7C-2887-B44B-BA53-28AE7C6B989F}"/>
                </a:ext>
              </a:extLst>
            </p:cNvPr>
            <p:cNvSpPr/>
            <p:nvPr/>
          </p:nvSpPr>
          <p:spPr>
            <a:xfrm>
              <a:off x="6021295" y="5870335"/>
              <a:ext cx="360000" cy="3600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dirty="0"/>
                <a:t>5</a:t>
              </a:r>
              <a:endParaRPr kumimoji="1" lang="zh-TW" altLang="en-US" dirty="0"/>
            </a:p>
          </p:txBody>
        </p:sp>
        <p:sp>
          <p:nvSpPr>
            <p:cNvPr id="51" name="橢圓 50">
              <a:extLst>
                <a:ext uri="{FF2B5EF4-FFF2-40B4-BE49-F238E27FC236}">
                  <a16:creationId xmlns:a16="http://schemas.microsoft.com/office/drawing/2014/main" id="{21FD0C8A-FAE7-DB47-BADE-193EBBFAEDC2}"/>
                </a:ext>
              </a:extLst>
            </p:cNvPr>
            <p:cNvSpPr/>
            <p:nvPr/>
          </p:nvSpPr>
          <p:spPr>
            <a:xfrm>
              <a:off x="3999146" y="4884041"/>
              <a:ext cx="360000" cy="3600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dirty="0"/>
                <a:t>6</a:t>
              </a:r>
              <a:endParaRPr kumimoji="1" lang="zh-TW" altLang="en-US" dirty="0"/>
            </a:p>
          </p:txBody>
        </p:sp>
        <p:sp>
          <p:nvSpPr>
            <p:cNvPr id="52" name="橢圓 51">
              <a:extLst>
                <a:ext uri="{FF2B5EF4-FFF2-40B4-BE49-F238E27FC236}">
                  <a16:creationId xmlns:a16="http://schemas.microsoft.com/office/drawing/2014/main" id="{E625AA55-7EDF-9A41-B2AE-AFF03042623C}"/>
                </a:ext>
              </a:extLst>
            </p:cNvPr>
            <p:cNvSpPr/>
            <p:nvPr/>
          </p:nvSpPr>
          <p:spPr>
            <a:xfrm>
              <a:off x="2411805" y="3952724"/>
              <a:ext cx="360000" cy="3600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dirty="0"/>
                <a:t>7</a:t>
              </a:r>
              <a:endParaRPr kumimoji="1" lang="zh-TW" altLang="en-US" dirty="0"/>
            </a:p>
          </p:txBody>
        </p:sp>
        <p:sp>
          <p:nvSpPr>
            <p:cNvPr id="53" name="橢圓 52">
              <a:extLst>
                <a:ext uri="{FF2B5EF4-FFF2-40B4-BE49-F238E27FC236}">
                  <a16:creationId xmlns:a16="http://schemas.microsoft.com/office/drawing/2014/main" id="{50754572-E0B7-A243-B87B-E856222F27D9}"/>
                </a:ext>
              </a:extLst>
            </p:cNvPr>
            <p:cNvSpPr/>
            <p:nvPr/>
          </p:nvSpPr>
          <p:spPr>
            <a:xfrm>
              <a:off x="677334" y="2910811"/>
              <a:ext cx="360000" cy="3600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dirty="0"/>
                <a:t>8</a:t>
              </a:r>
              <a:endParaRPr kumimoji="1" lang="zh-TW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0996598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B0106D9-2CED-644E-BB1E-1436DB122E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F(3) = 3! (</a:t>
            </a:r>
            <a:r>
              <a:rPr kumimoji="1" lang="zh-TW" altLang="en-US" dirty="0"/>
              <a:t>階乘</a:t>
            </a:r>
            <a:r>
              <a:rPr kumimoji="1" lang="en-US" altLang="zh-TW" dirty="0"/>
              <a:t>)</a:t>
            </a:r>
            <a:endParaRPr kumimoji="1" lang="zh-TW" altLang="en-US" dirty="0"/>
          </a:p>
        </p:txBody>
      </p: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E75D6C4C-A514-0D47-82B8-20D6CA5F7AD7}"/>
              </a:ext>
            </a:extLst>
          </p:cNvPr>
          <p:cNvGrpSpPr/>
          <p:nvPr/>
        </p:nvGrpSpPr>
        <p:grpSpPr>
          <a:xfrm>
            <a:off x="1543160" y="3210652"/>
            <a:ext cx="1449466" cy="3137624"/>
            <a:chOff x="10250423" y="2554518"/>
            <a:chExt cx="1386585" cy="2960897"/>
          </a:xfrm>
        </p:grpSpPr>
        <p:sp>
          <p:nvSpPr>
            <p:cNvPr id="13" name="橢圓 12">
              <a:extLst>
                <a:ext uri="{FF2B5EF4-FFF2-40B4-BE49-F238E27FC236}">
                  <a16:creationId xmlns:a16="http://schemas.microsoft.com/office/drawing/2014/main" id="{67A45809-1FEA-6D44-9609-2A017B513511}"/>
                </a:ext>
              </a:extLst>
            </p:cNvPr>
            <p:cNvSpPr/>
            <p:nvPr/>
          </p:nvSpPr>
          <p:spPr>
            <a:xfrm>
              <a:off x="10250423" y="2554518"/>
              <a:ext cx="720000" cy="720000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1400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6</a:t>
              </a:r>
              <a:endParaRPr kumimoji="1" lang="zh-TW" altLang="en-US" sz="1400" dirty="0">
                <a:latin typeface="Menlo" panose="020B0609030804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15" name="橢圓 14">
              <a:extLst>
                <a:ext uri="{FF2B5EF4-FFF2-40B4-BE49-F238E27FC236}">
                  <a16:creationId xmlns:a16="http://schemas.microsoft.com/office/drawing/2014/main" id="{F21DDF15-5590-E341-A2AD-D2B5F3E2A14B}"/>
                </a:ext>
              </a:extLst>
            </p:cNvPr>
            <p:cNvSpPr/>
            <p:nvPr/>
          </p:nvSpPr>
          <p:spPr>
            <a:xfrm>
              <a:off x="10250423" y="3717944"/>
              <a:ext cx="720000" cy="720000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1400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2</a:t>
              </a:r>
              <a:endParaRPr kumimoji="1" lang="zh-TW" altLang="en-US" sz="1400" dirty="0">
                <a:latin typeface="Menlo" panose="020B0609030804020204" pitchFamily="49" charset="0"/>
                <a:cs typeface="Menlo" panose="020B0609030804020204" pitchFamily="49" charset="0"/>
              </a:endParaRPr>
            </a:p>
          </p:txBody>
        </p:sp>
        <p:cxnSp>
          <p:nvCxnSpPr>
            <p:cNvPr id="16" name="直線箭頭接點 15">
              <a:extLst>
                <a:ext uri="{FF2B5EF4-FFF2-40B4-BE49-F238E27FC236}">
                  <a16:creationId xmlns:a16="http://schemas.microsoft.com/office/drawing/2014/main" id="{6D7E5375-4510-3144-BB30-A4160EA58F1D}"/>
                </a:ext>
              </a:extLst>
            </p:cNvPr>
            <p:cNvCxnSpPr>
              <a:cxnSpLocks/>
              <a:stCxn id="13" idx="4"/>
              <a:endCxn id="15" idx="0"/>
            </p:cNvCxnSpPr>
            <p:nvPr/>
          </p:nvCxnSpPr>
          <p:spPr>
            <a:xfrm>
              <a:off x="10610423" y="3274518"/>
              <a:ext cx="0" cy="443426"/>
            </a:xfrm>
            <a:prstGeom prst="straightConnector1">
              <a:avLst/>
            </a:prstGeom>
            <a:ln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橢圓 16">
              <a:extLst>
                <a:ext uri="{FF2B5EF4-FFF2-40B4-BE49-F238E27FC236}">
                  <a16:creationId xmlns:a16="http://schemas.microsoft.com/office/drawing/2014/main" id="{D128F155-AD28-F94E-98B1-E4B2F5664B4A}"/>
                </a:ext>
              </a:extLst>
            </p:cNvPr>
            <p:cNvSpPr/>
            <p:nvPr/>
          </p:nvSpPr>
          <p:spPr>
            <a:xfrm>
              <a:off x="10250423" y="4795415"/>
              <a:ext cx="720000" cy="720000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1400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1</a:t>
              </a:r>
              <a:endParaRPr kumimoji="1" lang="zh-TW" altLang="en-US" sz="1400" dirty="0">
                <a:latin typeface="Menlo" panose="020B0609030804020204" pitchFamily="49" charset="0"/>
                <a:cs typeface="Menlo" panose="020B0609030804020204" pitchFamily="49" charset="0"/>
              </a:endParaRPr>
            </a:p>
          </p:txBody>
        </p:sp>
        <p:cxnSp>
          <p:nvCxnSpPr>
            <p:cNvPr id="18" name="直線箭頭接點 17">
              <a:extLst>
                <a:ext uri="{FF2B5EF4-FFF2-40B4-BE49-F238E27FC236}">
                  <a16:creationId xmlns:a16="http://schemas.microsoft.com/office/drawing/2014/main" id="{90B75F09-2AB3-F94D-94E5-ED42F457C1A9}"/>
                </a:ext>
              </a:extLst>
            </p:cNvPr>
            <p:cNvCxnSpPr>
              <a:cxnSpLocks/>
              <a:stCxn id="15" idx="4"/>
              <a:endCxn id="17" idx="0"/>
            </p:cNvCxnSpPr>
            <p:nvPr/>
          </p:nvCxnSpPr>
          <p:spPr>
            <a:xfrm>
              <a:off x="10610423" y="4437944"/>
              <a:ext cx="0" cy="357471"/>
            </a:xfrm>
            <a:prstGeom prst="straightConnector1">
              <a:avLst/>
            </a:prstGeom>
            <a:ln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文字方塊 19">
              <a:extLst>
                <a:ext uri="{FF2B5EF4-FFF2-40B4-BE49-F238E27FC236}">
                  <a16:creationId xmlns:a16="http://schemas.microsoft.com/office/drawing/2014/main" id="{7328D35D-7089-6E4E-B57D-86775B252299}"/>
                </a:ext>
              </a:extLst>
            </p:cNvPr>
            <p:cNvSpPr txBox="1"/>
            <p:nvPr/>
          </p:nvSpPr>
          <p:spPr>
            <a:xfrm>
              <a:off x="11060120" y="2759041"/>
              <a:ext cx="576888" cy="3485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n=3</a:t>
              </a:r>
              <a:endParaRPr kumimoji="1" lang="zh-TW" altLang="en-US" dirty="0">
                <a:latin typeface="Menlo" panose="020B0609030804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21" name="文字方塊 20">
              <a:extLst>
                <a:ext uri="{FF2B5EF4-FFF2-40B4-BE49-F238E27FC236}">
                  <a16:creationId xmlns:a16="http://schemas.microsoft.com/office/drawing/2014/main" id="{BF665FEB-7583-B345-9365-3A5391112C95}"/>
                </a:ext>
              </a:extLst>
            </p:cNvPr>
            <p:cNvSpPr txBox="1"/>
            <p:nvPr/>
          </p:nvSpPr>
          <p:spPr>
            <a:xfrm>
              <a:off x="11060120" y="3912050"/>
              <a:ext cx="576888" cy="3485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n=2</a:t>
              </a:r>
              <a:endParaRPr kumimoji="1" lang="zh-TW" altLang="en-US" dirty="0">
                <a:latin typeface="Menlo" panose="020B0609030804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22" name="文字方塊 21">
              <a:extLst>
                <a:ext uri="{FF2B5EF4-FFF2-40B4-BE49-F238E27FC236}">
                  <a16:creationId xmlns:a16="http://schemas.microsoft.com/office/drawing/2014/main" id="{28436132-318C-BB47-9466-71C4240FDD91}"/>
                </a:ext>
              </a:extLst>
            </p:cNvPr>
            <p:cNvSpPr txBox="1"/>
            <p:nvPr/>
          </p:nvSpPr>
          <p:spPr>
            <a:xfrm>
              <a:off x="11053531" y="4974305"/>
              <a:ext cx="576888" cy="3485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n=1</a:t>
              </a:r>
              <a:endParaRPr kumimoji="1" lang="zh-TW" altLang="en-US" dirty="0">
                <a:latin typeface="Menlo" panose="020B0609030804020204" pitchFamily="49" charset="0"/>
                <a:cs typeface="Menlo" panose="020B0609030804020204" pitchFamily="49" charset="0"/>
              </a:endParaRPr>
            </a:p>
          </p:txBody>
        </p:sp>
        <p:cxnSp>
          <p:nvCxnSpPr>
            <p:cNvPr id="23" name="曲線接點 22">
              <a:extLst>
                <a:ext uri="{FF2B5EF4-FFF2-40B4-BE49-F238E27FC236}">
                  <a16:creationId xmlns:a16="http://schemas.microsoft.com/office/drawing/2014/main" id="{6D6DC9F3-4D25-A94B-9C72-B0A7DCBEA440}"/>
                </a:ext>
              </a:extLst>
            </p:cNvPr>
            <p:cNvCxnSpPr>
              <a:stCxn id="17" idx="2"/>
              <a:endCxn id="15" idx="2"/>
            </p:cNvCxnSpPr>
            <p:nvPr/>
          </p:nvCxnSpPr>
          <p:spPr>
            <a:xfrm rot="10800000">
              <a:off x="10250423" y="4077945"/>
              <a:ext cx="12700" cy="1077471"/>
            </a:xfrm>
            <a:prstGeom prst="curvedConnector3">
              <a:avLst>
                <a:gd name="adj1" fmla="val 3041378"/>
              </a:avLst>
            </a:prstGeom>
            <a:ln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曲線接點 23">
              <a:extLst>
                <a:ext uri="{FF2B5EF4-FFF2-40B4-BE49-F238E27FC236}">
                  <a16:creationId xmlns:a16="http://schemas.microsoft.com/office/drawing/2014/main" id="{770CF9E7-B058-904A-8BA5-57882C3A7918}"/>
                </a:ext>
              </a:extLst>
            </p:cNvPr>
            <p:cNvCxnSpPr>
              <a:cxnSpLocks/>
              <a:stCxn id="15" idx="2"/>
              <a:endCxn id="13" idx="2"/>
            </p:cNvCxnSpPr>
            <p:nvPr/>
          </p:nvCxnSpPr>
          <p:spPr>
            <a:xfrm rot="10800000">
              <a:off x="10250423" y="2914518"/>
              <a:ext cx="12700" cy="1163426"/>
            </a:xfrm>
            <a:prstGeom prst="curvedConnector3">
              <a:avLst>
                <a:gd name="adj1" fmla="val 3289654"/>
              </a:avLst>
            </a:prstGeom>
            <a:ln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3D2922C7-A208-B348-929F-6C9B300F9E6B}"/>
              </a:ext>
            </a:extLst>
          </p:cNvPr>
          <p:cNvSpPr txBox="1"/>
          <p:nvPr/>
        </p:nvSpPr>
        <p:spPr>
          <a:xfrm>
            <a:off x="765140" y="1465700"/>
            <a:ext cx="3270447" cy="132343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def </a:t>
            </a:r>
            <a:r>
              <a:rPr kumimoji="1" lang="en" altLang="zh-TW" sz="1600" b="1" dirty="0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</a:t>
            </a:r>
            <a:r>
              <a:rPr kumimoji="1" lang="en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(n):</a:t>
            </a:r>
          </a:p>
          <a:p>
            <a:r>
              <a:rPr kumimoji="1" lang="en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kumimoji="1" lang="en" altLang="zh-TW" sz="16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if n == 1:</a:t>
            </a:r>
          </a:p>
          <a:p>
            <a:r>
              <a:rPr kumimoji="1" lang="en" altLang="zh-TW" sz="1600" dirty="0">
                <a:solidFill>
                  <a:schemeClr val="accent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return 1</a:t>
            </a:r>
          </a:p>
          <a:p>
            <a:r>
              <a:rPr kumimoji="1" lang="en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else:</a:t>
            </a:r>
          </a:p>
          <a:p>
            <a:r>
              <a:rPr kumimoji="1" lang="en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return </a:t>
            </a:r>
            <a:r>
              <a:rPr kumimoji="1" lang="en" altLang="zh-TW" sz="1600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 * F(n-1)</a:t>
            </a:r>
          </a:p>
        </p:txBody>
      </p:sp>
      <p:grpSp>
        <p:nvGrpSpPr>
          <p:cNvPr id="30" name="群組 29">
            <a:extLst>
              <a:ext uri="{FF2B5EF4-FFF2-40B4-BE49-F238E27FC236}">
                <a16:creationId xmlns:a16="http://schemas.microsoft.com/office/drawing/2014/main" id="{1984DEC6-59D5-304D-8F89-D67EA2AAFCCB}"/>
              </a:ext>
            </a:extLst>
          </p:cNvPr>
          <p:cNvGrpSpPr/>
          <p:nvPr/>
        </p:nvGrpSpPr>
        <p:grpSpPr>
          <a:xfrm>
            <a:off x="8228803" y="849904"/>
            <a:ext cx="907107" cy="439182"/>
            <a:chOff x="5745546" y="3445841"/>
            <a:chExt cx="907107" cy="414243"/>
          </a:xfrm>
        </p:grpSpPr>
        <p:sp>
          <p:nvSpPr>
            <p:cNvPr id="27" name="文字方塊 26">
              <a:extLst>
                <a:ext uri="{FF2B5EF4-FFF2-40B4-BE49-F238E27FC236}">
                  <a16:creationId xmlns:a16="http://schemas.microsoft.com/office/drawing/2014/main" id="{07A15501-3C35-DA4C-984B-A791C46BD1E1}"/>
                </a:ext>
              </a:extLst>
            </p:cNvPr>
            <p:cNvSpPr txBox="1"/>
            <p:nvPr/>
          </p:nvSpPr>
          <p:spPr>
            <a:xfrm>
              <a:off x="5759668" y="3656350"/>
              <a:ext cx="442881" cy="20373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 anchor="ctr">
              <a:noAutofit/>
            </a:bodyPr>
            <a:lstStyle/>
            <a:p>
              <a:pPr algn="ctr"/>
              <a:r>
                <a:rPr kumimoji="1" lang="en-US" altLang="zh-TW" sz="1200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n</a:t>
              </a:r>
              <a:endParaRPr kumimoji="1" lang="zh-TW" altLang="en-US" sz="1200" dirty="0">
                <a:latin typeface="Menlo" panose="020B0609030804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28" name="文字方塊 27">
              <a:extLst>
                <a:ext uri="{FF2B5EF4-FFF2-40B4-BE49-F238E27FC236}">
                  <a16:creationId xmlns:a16="http://schemas.microsoft.com/office/drawing/2014/main" id="{BBE27E05-BAEE-3E4C-8525-6B936F4BA568}"/>
                </a:ext>
              </a:extLst>
            </p:cNvPr>
            <p:cNvSpPr txBox="1"/>
            <p:nvPr/>
          </p:nvSpPr>
          <p:spPr>
            <a:xfrm>
              <a:off x="6209772" y="3656350"/>
              <a:ext cx="442881" cy="20373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 anchor="ctr">
              <a:noAutofit/>
            </a:bodyPr>
            <a:lstStyle/>
            <a:p>
              <a:pPr algn="ctr"/>
              <a:r>
                <a:rPr kumimoji="1" lang="en-US" altLang="zh-TW" sz="1200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3</a:t>
              </a:r>
              <a:endParaRPr kumimoji="1" lang="zh-TW" altLang="en-US" sz="1200" dirty="0">
                <a:latin typeface="Menlo" panose="020B0609030804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29" name="文字方塊 28">
              <a:extLst>
                <a:ext uri="{FF2B5EF4-FFF2-40B4-BE49-F238E27FC236}">
                  <a16:creationId xmlns:a16="http://schemas.microsoft.com/office/drawing/2014/main" id="{59620AF9-048D-5F47-9CD4-362C612EBAA4}"/>
                </a:ext>
              </a:extLst>
            </p:cNvPr>
            <p:cNvSpPr txBox="1"/>
            <p:nvPr/>
          </p:nvSpPr>
          <p:spPr>
            <a:xfrm>
              <a:off x="5745546" y="3445841"/>
              <a:ext cx="900000" cy="20373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 anchor="ctr">
              <a:noAutofit/>
            </a:bodyPr>
            <a:lstStyle/>
            <a:p>
              <a:pPr algn="ctr"/>
              <a:r>
                <a:rPr kumimoji="1" lang="en-US" altLang="zh-TW" sz="1200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F</a:t>
              </a:r>
              <a:endParaRPr kumimoji="1" lang="zh-TW" altLang="en-US" sz="1200" dirty="0">
                <a:latin typeface="Menlo" panose="020B0609030804020204" pitchFamily="49" charset="0"/>
                <a:cs typeface="Menlo" panose="020B0609030804020204" pitchFamily="49" charset="0"/>
              </a:endParaRPr>
            </a:p>
          </p:txBody>
        </p:sp>
      </p:grp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069FA757-470F-544F-9F92-CEFD8155E48D}"/>
              </a:ext>
            </a:extLst>
          </p:cNvPr>
          <p:cNvSpPr txBox="1"/>
          <p:nvPr/>
        </p:nvSpPr>
        <p:spPr>
          <a:xfrm>
            <a:off x="8032704" y="374732"/>
            <a:ext cx="14189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Call stack</a:t>
            </a:r>
            <a:endParaRPr kumimoji="1" lang="zh-TW" altLang="en-US" sz="1600" dirty="0"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9C10F8D4-B89C-2D4C-9E2A-0E86F144FFA6}"/>
              </a:ext>
            </a:extLst>
          </p:cNvPr>
          <p:cNvSpPr txBox="1"/>
          <p:nvPr/>
        </p:nvSpPr>
        <p:spPr>
          <a:xfrm>
            <a:off x="4966393" y="713286"/>
            <a:ext cx="2900153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F(3)</a:t>
            </a:r>
          </a:p>
          <a:p>
            <a:endParaRPr kumimoji="1" lang="en-US" altLang="zh-TW" sz="16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kumimoji="1" lang="en-US" altLang="zh-TW" sz="16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kumimoji="1" lang="en-US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if n == 1:</a:t>
            </a:r>
          </a:p>
          <a:p>
            <a:endParaRPr kumimoji="1" lang="en-US" altLang="zh-TW" sz="16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kumimoji="1" lang="en-US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else:</a:t>
            </a:r>
          </a:p>
          <a:p>
            <a:r>
              <a:rPr kumimoji="1" lang="en-US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return 3 * F(2)</a:t>
            </a:r>
          </a:p>
          <a:p>
            <a:endParaRPr kumimoji="1" lang="en-US" altLang="zh-TW" sz="16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kumimoji="1" lang="en-US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----------------------</a:t>
            </a:r>
          </a:p>
          <a:p>
            <a:r>
              <a:rPr kumimoji="1" lang="en-US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F(2)</a:t>
            </a:r>
          </a:p>
          <a:p>
            <a:endParaRPr kumimoji="1" lang="en-US" altLang="zh-TW" sz="16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kumimoji="1" lang="en-US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if n == 1:</a:t>
            </a:r>
          </a:p>
          <a:p>
            <a:endParaRPr kumimoji="1" lang="en-US" altLang="zh-TW" sz="16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kumimoji="1" lang="en-US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else:</a:t>
            </a:r>
          </a:p>
          <a:p>
            <a:r>
              <a:rPr kumimoji="1" lang="en-US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return 2 * F(1)</a:t>
            </a:r>
          </a:p>
          <a:p>
            <a:endParaRPr kumimoji="1" lang="en-US" altLang="zh-TW" sz="16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kumimoji="1" lang="en-US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----------------------</a:t>
            </a:r>
          </a:p>
          <a:p>
            <a:r>
              <a:rPr kumimoji="1" lang="en-US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F(1)</a:t>
            </a:r>
          </a:p>
          <a:p>
            <a:r>
              <a:rPr kumimoji="1" lang="en-US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1f n == 1:</a:t>
            </a:r>
          </a:p>
          <a:p>
            <a:r>
              <a:rPr kumimoji="1" lang="en-US" altLang="zh-TW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return 1</a:t>
            </a:r>
          </a:p>
          <a:p>
            <a:endParaRPr kumimoji="1" lang="en-US" altLang="zh-TW" sz="16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grpSp>
        <p:nvGrpSpPr>
          <p:cNvPr id="33" name="群組 32">
            <a:extLst>
              <a:ext uri="{FF2B5EF4-FFF2-40B4-BE49-F238E27FC236}">
                <a16:creationId xmlns:a16="http://schemas.microsoft.com/office/drawing/2014/main" id="{D34B287B-826A-A049-9C73-DB68D8A14818}"/>
              </a:ext>
            </a:extLst>
          </p:cNvPr>
          <p:cNvGrpSpPr/>
          <p:nvPr/>
        </p:nvGrpSpPr>
        <p:grpSpPr>
          <a:xfrm>
            <a:off x="8242924" y="2330489"/>
            <a:ext cx="900000" cy="439182"/>
            <a:chOff x="5756056" y="3445841"/>
            <a:chExt cx="900000" cy="414243"/>
          </a:xfrm>
        </p:grpSpPr>
        <p:sp>
          <p:nvSpPr>
            <p:cNvPr id="34" name="文字方塊 33">
              <a:extLst>
                <a:ext uri="{FF2B5EF4-FFF2-40B4-BE49-F238E27FC236}">
                  <a16:creationId xmlns:a16="http://schemas.microsoft.com/office/drawing/2014/main" id="{AC6752A5-43FD-EB4D-93DA-B670DB23F218}"/>
                </a:ext>
              </a:extLst>
            </p:cNvPr>
            <p:cNvSpPr txBox="1"/>
            <p:nvPr/>
          </p:nvSpPr>
          <p:spPr>
            <a:xfrm>
              <a:off x="5759668" y="3656350"/>
              <a:ext cx="442881" cy="20373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 anchor="ctr">
              <a:noAutofit/>
            </a:bodyPr>
            <a:lstStyle/>
            <a:p>
              <a:pPr algn="ctr"/>
              <a:r>
                <a:rPr kumimoji="1" lang="en-US" altLang="zh-TW" sz="1200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n</a:t>
              </a:r>
              <a:endParaRPr kumimoji="1" lang="zh-TW" altLang="en-US" sz="1200" dirty="0">
                <a:latin typeface="Menlo" panose="020B0609030804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35" name="文字方塊 34">
              <a:extLst>
                <a:ext uri="{FF2B5EF4-FFF2-40B4-BE49-F238E27FC236}">
                  <a16:creationId xmlns:a16="http://schemas.microsoft.com/office/drawing/2014/main" id="{B66ACE0C-ACA8-FE44-A26D-0D935C4E5C01}"/>
                </a:ext>
              </a:extLst>
            </p:cNvPr>
            <p:cNvSpPr txBox="1"/>
            <p:nvPr/>
          </p:nvSpPr>
          <p:spPr>
            <a:xfrm>
              <a:off x="6209772" y="3656350"/>
              <a:ext cx="442881" cy="20373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 anchor="ctr">
              <a:noAutofit/>
            </a:bodyPr>
            <a:lstStyle/>
            <a:p>
              <a:pPr algn="ctr"/>
              <a:r>
                <a:rPr kumimoji="1" lang="en-US" altLang="zh-TW" sz="1200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3</a:t>
              </a:r>
              <a:endParaRPr kumimoji="1" lang="zh-TW" altLang="en-US" sz="1200" dirty="0">
                <a:latin typeface="Menlo" panose="020B0609030804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36" name="文字方塊 35">
              <a:extLst>
                <a:ext uri="{FF2B5EF4-FFF2-40B4-BE49-F238E27FC236}">
                  <a16:creationId xmlns:a16="http://schemas.microsoft.com/office/drawing/2014/main" id="{3DFB49C8-EB8B-204F-82E8-E06C950AFC5D}"/>
                </a:ext>
              </a:extLst>
            </p:cNvPr>
            <p:cNvSpPr txBox="1"/>
            <p:nvPr/>
          </p:nvSpPr>
          <p:spPr>
            <a:xfrm>
              <a:off x="5756056" y="3445841"/>
              <a:ext cx="900000" cy="20373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 anchor="ctr">
              <a:noAutofit/>
            </a:bodyPr>
            <a:lstStyle/>
            <a:p>
              <a:pPr algn="ctr"/>
              <a:r>
                <a:rPr kumimoji="1" lang="en-US" altLang="zh-TW" sz="1200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F</a:t>
              </a:r>
              <a:endParaRPr kumimoji="1" lang="zh-TW" altLang="en-US" sz="1200" dirty="0">
                <a:latin typeface="Menlo" panose="020B0609030804020204" pitchFamily="49" charset="0"/>
                <a:cs typeface="Menlo" panose="020B0609030804020204" pitchFamily="49" charset="0"/>
              </a:endParaRPr>
            </a:p>
          </p:txBody>
        </p:sp>
      </p:grpSp>
      <p:grpSp>
        <p:nvGrpSpPr>
          <p:cNvPr id="37" name="群組 36">
            <a:extLst>
              <a:ext uri="{FF2B5EF4-FFF2-40B4-BE49-F238E27FC236}">
                <a16:creationId xmlns:a16="http://schemas.microsoft.com/office/drawing/2014/main" id="{85EC28E7-CA8A-8748-A84E-CBF2A7BD7AD0}"/>
              </a:ext>
            </a:extLst>
          </p:cNvPr>
          <p:cNvGrpSpPr/>
          <p:nvPr/>
        </p:nvGrpSpPr>
        <p:grpSpPr>
          <a:xfrm>
            <a:off x="8246373" y="1831550"/>
            <a:ext cx="900000" cy="439182"/>
            <a:chOff x="5756056" y="3445841"/>
            <a:chExt cx="900000" cy="414243"/>
          </a:xfrm>
        </p:grpSpPr>
        <p:sp>
          <p:nvSpPr>
            <p:cNvPr id="38" name="文字方塊 37">
              <a:extLst>
                <a:ext uri="{FF2B5EF4-FFF2-40B4-BE49-F238E27FC236}">
                  <a16:creationId xmlns:a16="http://schemas.microsoft.com/office/drawing/2014/main" id="{1C205A40-A13B-A64B-B917-4A2A7252B5F3}"/>
                </a:ext>
              </a:extLst>
            </p:cNvPr>
            <p:cNvSpPr txBox="1"/>
            <p:nvPr/>
          </p:nvSpPr>
          <p:spPr>
            <a:xfrm>
              <a:off x="5759668" y="3656350"/>
              <a:ext cx="442881" cy="20373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 anchor="ctr">
              <a:noAutofit/>
            </a:bodyPr>
            <a:lstStyle/>
            <a:p>
              <a:pPr algn="ctr"/>
              <a:r>
                <a:rPr kumimoji="1" lang="en-US" altLang="zh-TW" sz="1200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n</a:t>
              </a:r>
              <a:endParaRPr kumimoji="1" lang="zh-TW" altLang="en-US" sz="1200" dirty="0">
                <a:latin typeface="Menlo" panose="020B0609030804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39" name="文字方塊 38">
              <a:extLst>
                <a:ext uri="{FF2B5EF4-FFF2-40B4-BE49-F238E27FC236}">
                  <a16:creationId xmlns:a16="http://schemas.microsoft.com/office/drawing/2014/main" id="{A88C3E09-0241-3A46-9A3F-087B74222570}"/>
                </a:ext>
              </a:extLst>
            </p:cNvPr>
            <p:cNvSpPr txBox="1"/>
            <p:nvPr/>
          </p:nvSpPr>
          <p:spPr>
            <a:xfrm>
              <a:off x="6209772" y="3656350"/>
              <a:ext cx="442881" cy="20373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 anchor="ctr">
              <a:noAutofit/>
            </a:bodyPr>
            <a:lstStyle/>
            <a:p>
              <a:pPr algn="ctr"/>
              <a:r>
                <a:rPr kumimoji="1" lang="en-US" altLang="zh-TW" sz="1200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2</a:t>
              </a:r>
              <a:endParaRPr kumimoji="1" lang="zh-TW" altLang="en-US" sz="1200" dirty="0">
                <a:latin typeface="Menlo" panose="020B0609030804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40" name="文字方塊 39">
              <a:extLst>
                <a:ext uri="{FF2B5EF4-FFF2-40B4-BE49-F238E27FC236}">
                  <a16:creationId xmlns:a16="http://schemas.microsoft.com/office/drawing/2014/main" id="{7C558494-C1A1-454B-8022-1942145A6511}"/>
                </a:ext>
              </a:extLst>
            </p:cNvPr>
            <p:cNvSpPr txBox="1"/>
            <p:nvPr/>
          </p:nvSpPr>
          <p:spPr>
            <a:xfrm>
              <a:off x="5756056" y="3445841"/>
              <a:ext cx="900000" cy="20373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 anchor="ctr">
              <a:noAutofit/>
            </a:bodyPr>
            <a:lstStyle/>
            <a:p>
              <a:pPr algn="ctr"/>
              <a:r>
                <a:rPr kumimoji="1" lang="en-US" altLang="zh-TW" sz="1200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F</a:t>
              </a:r>
              <a:endParaRPr kumimoji="1" lang="zh-TW" altLang="en-US" sz="1200" dirty="0">
                <a:latin typeface="Menlo" panose="020B0609030804020204" pitchFamily="49" charset="0"/>
                <a:cs typeface="Menlo" panose="020B0609030804020204" pitchFamily="49" charset="0"/>
              </a:endParaRPr>
            </a:p>
          </p:txBody>
        </p:sp>
      </p:grpSp>
      <p:grpSp>
        <p:nvGrpSpPr>
          <p:cNvPr id="41" name="群組 40">
            <a:extLst>
              <a:ext uri="{FF2B5EF4-FFF2-40B4-BE49-F238E27FC236}">
                <a16:creationId xmlns:a16="http://schemas.microsoft.com/office/drawing/2014/main" id="{7690B2BF-9A32-0A47-B7D9-171945176311}"/>
              </a:ext>
            </a:extLst>
          </p:cNvPr>
          <p:cNvGrpSpPr/>
          <p:nvPr/>
        </p:nvGrpSpPr>
        <p:grpSpPr>
          <a:xfrm>
            <a:off x="8253538" y="4326829"/>
            <a:ext cx="900000" cy="439182"/>
            <a:chOff x="5756056" y="3445841"/>
            <a:chExt cx="900000" cy="414243"/>
          </a:xfrm>
        </p:grpSpPr>
        <p:sp>
          <p:nvSpPr>
            <p:cNvPr id="42" name="文字方塊 41">
              <a:extLst>
                <a:ext uri="{FF2B5EF4-FFF2-40B4-BE49-F238E27FC236}">
                  <a16:creationId xmlns:a16="http://schemas.microsoft.com/office/drawing/2014/main" id="{F1721FF7-0BBF-7F45-BB56-F648269A0BF7}"/>
                </a:ext>
              </a:extLst>
            </p:cNvPr>
            <p:cNvSpPr txBox="1"/>
            <p:nvPr/>
          </p:nvSpPr>
          <p:spPr>
            <a:xfrm>
              <a:off x="5759668" y="3656350"/>
              <a:ext cx="442881" cy="20373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 anchor="ctr">
              <a:noAutofit/>
            </a:bodyPr>
            <a:lstStyle/>
            <a:p>
              <a:pPr algn="ctr"/>
              <a:r>
                <a:rPr kumimoji="1" lang="en-US" altLang="zh-TW" sz="1200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n</a:t>
              </a:r>
              <a:endParaRPr kumimoji="1" lang="zh-TW" altLang="en-US" sz="1200" dirty="0">
                <a:latin typeface="Menlo" panose="020B0609030804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43" name="文字方塊 42">
              <a:extLst>
                <a:ext uri="{FF2B5EF4-FFF2-40B4-BE49-F238E27FC236}">
                  <a16:creationId xmlns:a16="http://schemas.microsoft.com/office/drawing/2014/main" id="{663A390B-9D50-BA4E-87FE-23AF7FB99227}"/>
                </a:ext>
              </a:extLst>
            </p:cNvPr>
            <p:cNvSpPr txBox="1"/>
            <p:nvPr/>
          </p:nvSpPr>
          <p:spPr>
            <a:xfrm>
              <a:off x="6209772" y="3656350"/>
              <a:ext cx="442881" cy="20373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 anchor="ctr">
              <a:noAutofit/>
            </a:bodyPr>
            <a:lstStyle/>
            <a:p>
              <a:pPr algn="ctr"/>
              <a:r>
                <a:rPr kumimoji="1" lang="en-US" altLang="zh-TW" sz="1200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3</a:t>
              </a:r>
              <a:endParaRPr kumimoji="1" lang="zh-TW" altLang="en-US" sz="1200" dirty="0">
                <a:latin typeface="Menlo" panose="020B0609030804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44" name="文字方塊 43">
              <a:extLst>
                <a:ext uri="{FF2B5EF4-FFF2-40B4-BE49-F238E27FC236}">
                  <a16:creationId xmlns:a16="http://schemas.microsoft.com/office/drawing/2014/main" id="{56361471-7B9C-6D4B-A654-6584CA781F00}"/>
                </a:ext>
              </a:extLst>
            </p:cNvPr>
            <p:cNvSpPr txBox="1"/>
            <p:nvPr/>
          </p:nvSpPr>
          <p:spPr>
            <a:xfrm>
              <a:off x="5756056" y="3445841"/>
              <a:ext cx="900000" cy="20373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 anchor="ctr">
              <a:noAutofit/>
            </a:bodyPr>
            <a:lstStyle/>
            <a:p>
              <a:pPr algn="ctr"/>
              <a:r>
                <a:rPr kumimoji="1" lang="en-US" altLang="zh-TW" sz="1200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F</a:t>
              </a:r>
              <a:endParaRPr kumimoji="1" lang="zh-TW" altLang="en-US" sz="1200" dirty="0">
                <a:latin typeface="Menlo" panose="020B0609030804020204" pitchFamily="49" charset="0"/>
                <a:cs typeface="Menlo" panose="020B0609030804020204" pitchFamily="49" charset="0"/>
              </a:endParaRPr>
            </a:p>
          </p:txBody>
        </p:sp>
      </p:grpSp>
      <p:grpSp>
        <p:nvGrpSpPr>
          <p:cNvPr id="45" name="群組 44">
            <a:extLst>
              <a:ext uri="{FF2B5EF4-FFF2-40B4-BE49-F238E27FC236}">
                <a16:creationId xmlns:a16="http://schemas.microsoft.com/office/drawing/2014/main" id="{2F5BFD96-759C-DC43-B63B-312D392AC076}"/>
              </a:ext>
            </a:extLst>
          </p:cNvPr>
          <p:cNvGrpSpPr/>
          <p:nvPr/>
        </p:nvGrpSpPr>
        <p:grpSpPr>
          <a:xfrm>
            <a:off x="8256987" y="3827890"/>
            <a:ext cx="900000" cy="439182"/>
            <a:chOff x="5756056" y="3445841"/>
            <a:chExt cx="900000" cy="414243"/>
          </a:xfrm>
        </p:grpSpPr>
        <p:sp>
          <p:nvSpPr>
            <p:cNvPr id="46" name="文字方塊 45">
              <a:extLst>
                <a:ext uri="{FF2B5EF4-FFF2-40B4-BE49-F238E27FC236}">
                  <a16:creationId xmlns:a16="http://schemas.microsoft.com/office/drawing/2014/main" id="{3797E972-B7C7-4041-AB51-32BEABC495C0}"/>
                </a:ext>
              </a:extLst>
            </p:cNvPr>
            <p:cNvSpPr txBox="1"/>
            <p:nvPr/>
          </p:nvSpPr>
          <p:spPr>
            <a:xfrm>
              <a:off x="5759668" y="3656350"/>
              <a:ext cx="442881" cy="20373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 anchor="ctr">
              <a:noAutofit/>
            </a:bodyPr>
            <a:lstStyle/>
            <a:p>
              <a:pPr algn="ctr"/>
              <a:r>
                <a:rPr kumimoji="1" lang="en-US" altLang="zh-TW" sz="1200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n</a:t>
              </a:r>
              <a:endParaRPr kumimoji="1" lang="zh-TW" altLang="en-US" sz="1200" dirty="0">
                <a:latin typeface="Menlo" panose="020B0609030804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47" name="文字方塊 46">
              <a:extLst>
                <a:ext uri="{FF2B5EF4-FFF2-40B4-BE49-F238E27FC236}">
                  <a16:creationId xmlns:a16="http://schemas.microsoft.com/office/drawing/2014/main" id="{CDAAEED8-E73B-2149-A4CC-434838E02B2D}"/>
                </a:ext>
              </a:extLst>
            </p:cNvPr>
            <p:cNvSpPr txBox="1"/>
            <p:nvPr/>
          </p:nvSpPr>
          <p:spPr>
            <a:xfrm>
              <a:off x="6209772" y="3656350"/>
              <a:ext cx="442881" cy="20373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 anchor="ctr">
              <a:noAutofit/>
            </a:bodyPr>
            <a:lstStyle/>
            <a:p>
              <a:pPr algn="ctr"/>
              <a:r>
                <a:rPr kumimoji="1" lang="en-US" altLang="zh-TW" sz="1200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2</a:t>
              </a:r>
              <a:endParaRPr kumimoji="1" lang="zh-TW" altLang="en-US" sz="1200" dirty="0">
                <a:latin typeface="Menlo" panose="020B0609030804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48" name="文字方塊 47">
              <a:extLst>
                <a:ext uri="{FF2B5EF4-FFF2-40B4-BE49-F238E27FC236}">
                  <a16:creationId xmlns:a16="http://schemas.microsoft.com/office/drawing/2014/main" id="{2997B94A-6C19-DE48-A1F5-6881116B95D3}"/>
                </a:ext>
              </a:extLst>
            </p:cNvPr>
            <p:cNvSpPr txBox="1"/>
            <p:nvPr/>
          </p:nvSpPr>
          <p:spPr>
            <a:xfrm>
              <a:off x="5756056" y="3445841"/>
              <a:ext cx="900000" cy="20373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 anchor="ctr">
              <a:noAutofit/>
            </a:bodyPr>
            <a:lstStyle/>
            <a:p>
              <a:pPr algn="ctr"/>
              <a:r>
                <a:rPr kumimoji="1" lang="en-US" altLang="zh-TW" sz="1200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F</a:t>
              </a:r>
              <a:endParaRPr kumimoji="1" lang="zh-TW" altLang="en-US" sz="1200" dirty="0">
                <a:latin typeface="Menlo" panose="020B0609030804020204" pitchFamily="49" charset="0"/>
                <a:cs typeface="Menlo" panose="020B0609030804020204" pitchFamily="49" charset="0"/>
              </a:endParaRPr>
            </a:p>
          </p:txBody>
        </p:sp>
      </p:grpSp>
      <p:grpSp>
        <p:nvGrpSpPr>
          <p:cNvPr id="49" name="群組 48">
            <a:extLst>
              <a:ext uri="{FF2B5EF4-FFF2-40B4-BE49-F238E27FC236}">
                <a16:creationId xmlns:a16="http://schemas.microsoft.com/office/drawing/2014/main" id="{0BAB2A48-177C-E745-8A2F-436C7D53EFB5}"/>
              </a:ext>
            </a:extLst>
          </p:cNvPr>
          <p:cNvGrpSpPr/>
          <p:nvPr/>
        </p:nvGrpSpPr>
        <p:grpSpPr>
          <a:xfrm>
            <a:off x="8250089" y="3325360"/>
            <a:ext cx="900000" cy="439182"/>
            <a:chOff x="5756056" y="3445841"/>
            <a:chExt cx="900000" cy="414243"/>
          </a:xfrm>
        </p:grpSpPr>
        <p:sp>
          <p:nvSpPr>
            <p:cNvPr id="50" name="文字方塊 49">
              <a:extLst>
                <a:ext uri="{FF2B5EF4-FFF2-40B4-BE49-F238E27FC236}">
                  <a16:creationId xmlns:a16="http://schemas.microsoft.com/office/drawing/2014/main" id="{9352807F-9A9C-D542-8DEC-8DC94B2C068F}"/>
                </a:ext>
              </a:extLst>
            </p:cNvPr>
            <p:cNvSpPr txBox="1"/>
            <p:nvPr/>
          </p:nvSpPr>
          <p:spPr>
            <a:xfrm>
              <a:off x="5759668" y="3656350"/>
              <a:ext cx="442881" cy="20373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 anchor="ctr">
              <a:noAutofit/>
            </a:bodyPr>
            <a:lstStyle/>
            <a:p>
              <a:pPr algn="ctr"/>
              <a:r>
                <a:rPr kumimoji="1" lang="en-US" altLang="zh-TW" sz="1200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n</a:t>
              </a:r>
              <a:endParaRPr kumimoji="1" lang="zh-TW" altLang="en-US" sz="1200" dirty="0">
                <a:latin typeface="Menlo" panose="020B0609030804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51" name="文字方塊 50">
              <a:extLst>
                <a:ext uri="{FF2B5EF4-FFF2-40B4-BE49-F238E27FC236}">
                  <a16:creationId xmlns:a16="http://schemas.microsoft.com/office/drawing/2014/main" id="{4641945A-22CA-3844-B581-6F313B738FCB}"/>
                </a:ext>
              </a:extLst>
            </p:cNvPr>
            <p:cNvSpPr txBox="1"/>
            <p:nvPr/>
          </p:nvSpPr>
          <p:spPr>
            <a:xfrm>
              <a:off x="6209772" y="3656350"/>
              <a:ext cx="442881" cy="20373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 anchor="ctr">
              <a:noAutofit/>
            </a:bodyPr>
            <a:lstStyle/>
            <a:p>
              <a:pPr algn="ctr"/>
              <a:r>
                <a:rPr kumimoji="1" lang="en-US" altLang="zh-TW" sz="1200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1</a:t>
              </a:r>
              <a:endParaRPr kumimoji="1" lang="zh-TW" altLang="en-US" sz="1200" dirty="0">
                <a:latin typeface="Menlo" panose="020B0609030804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52" name="文字方塊 51">
              <a:extLst>
                <a:ext uri="{FF2B5EF4-FFF2-40B4-BE49-F238E27FC236}">
                  <a16:creationId xmlns:a16="http://schemas.microsoft.com/office/drawing/2014/main" id="{AAF98619-DEBF-264F-BB08-89FFE152FA3A}"/>
                </a:ext>
              </a:extLst>
            </p:cNvPr>
            <p:cNvSpPr txBox="1"/>
            <p:nvPr/>
          </p:nvSpPr>
          <p:spPr>
            <a:xfrm>
              <a:off x="5756056" y="3445841"/>
              <a:ext cx="900000" cy="20373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 anchor="ctr">
              <a:noAutofit/>
            </a:bodyPr>
            <a:lstStyle/>
            <a:p>
              <a:pPr algn="ctr"/>
              <a:r>
                <a:rPr kumimoji="1" lang="en-US" altLang="zh-TW" sz="1200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F</a:t>
              </a:r>
              <a:endParaRPr kumimoji="1" lang="zh-TW" altLang="en-US" sz="1200" dirty="0">
                <a:latin typeface="Menlo" panose="020B0609030804020204" pitchFamily="49" charset="0"/>
                <a:cs typeface="Menlo" panose="020B0609030804020204" pitchFamily="49" charset="0"/>
              </a:endParaRPr>
            </a:p>
          </p:txBody>
        </p:sp>
      </p:grpSp>
      <p:grpSp>
        <p:nvGrpSpPr>
          <p:cNvPr id="53" name="群組 52">
            <a:extLst>
              <a:ext uri="{FF2B5EF4-FFF2-40B4-BE49-F238E27FC236}">
                <a16:creationId xmlns:a16="http://schemas.microsoft.com/office/drawing/2014/main" id="{B17A8A72-D8BA-6946-A39D-29AC658AEFB0}"/>
              </a:ext>
            </a:extLst>
          </p:cNvPr>
          <p:cNvGrpSpPr/>
          <p:nvPr/>
        </p:nvGrpSpPr>
        <p:grpSpPr>
          <a:xfrm>
            <a:off x="8228803" y="6173522"/>
            <a:ext cx="900000" cy="439182"/>
            <a:chOff x="5756056" y="3445841"/>
            <a:chExt cx="900000" cy="414243"/>
          </a:xfrm>
        </p:grpSpPr>
        <p:sp>
          <p:nvSpPr>
            <p:cNvPr id="54" name="文字方塊 53">
              <a:extLst>
                <a:ext uri="{FF2B5EF4-FFF2-40B4-BE49-F238E27FC236}">
                  <a16:creationId xmlns:a16="http://schemas.microsoft.com/office/drawing/2014/main" id="{DD141D1C-C2B9-6348-A474-948DF6E88D65}"/>
                </a:ext>
              </a:extLst>
            </p:cNvPr>
            <p:cNvSpPr txBox="1"/>
            <p:nvPr/>
          </p:nvSpPr>
          <p:spPr>
            <a:xfrm>
              <a:off x="5759668" y="3656350"/>
              <a:ext cx="442881" cy="20373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 anchor="ctr">
              <a:noAutofit/>
            </a:bodyPr>
            <a:lstStyle/>
            <a:p>
              <a:pPr algn="ctr"/>
              <a:r>
                <a:rPr kumimoji="1" lang="en-US" altLang="zh-TW" sz="1200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n</a:t>
              </a:r>
              <a:endParaRPr kumimoji="1" lang="zh-TW" altLang="en-US" sz="1200" dirty="0">
                <a:latin typeface="Menlo" panose="020B0609030804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55" name="文字方塊 54">
              <a:extLst>
                <a:ext uri="{FF2B5EF4-FFF2-40B4-BE49-F238E27FC236}">
                  <a16:creationId xmlns:a16="http://schemas.microsoft.com/office/drawing/2014/main" id="{986ED6A2-2648-3D42-AF61-F94A0887B4B3}"/>
                </a:ext>
              </a:extLst>
            </p:cNvPr>
            <p:cNvSpPr txBox="1"/>
            <p:nvPr/>
          </p:nvSpPr>
          <p:spPr>
            <a:xfrm>
              <a:off x="6209772" y="3656350"/>
              <a:ext cx="442881" cy="20373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 anchor="ctr">
              <a:noAutofit/>
            </a:bodyPr>
            <a:lstStyle/>
            <a:p>
              <a:pPr algn="ctr"/>
              <a:r>
                <a:rPr kumimoji="1" lang="en-US" altLang="zh-TW" sz="1200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3</a:t>
              </a:r>
              <a:endParaRPr kumimoji="1" lang="zh-TW" altLang="en-US" sz="1200" dirty="0">
                <a:latin typeface="Menlo" panose="020B0609030804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56" name="文字方塊 55">
              <a:extLst>
                <a:ext uri="{FF2B5EF4-FFF2-40B4-BE49-F238E27FC236}">
                  <a16:creationId xmlns:a16="http://schemas.microsoft.com/office/drawing/2014/main" id="{9C89BA44-635C-FC4B-B54D-387337F88FAA}"/>
                </a:ext>
              </a:extLst>
            </p:cNvPr>
            <p:cNvSpPr txBox="1"/>
            <p:nvPr/>
          </p:nvSpPr>
          <p:spPr>
            <a:xfrm>
              <a:off x="5756056" y="3445841"/>
              <a:ext cx="900000" cy="20373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 anchor="ctr">
              <a:noAutofit/>
            </a:bodyPr>
            <a:lstStyle/>
            <a:p>
              <a:pPr algn="ctr"/>
              <a:r>
                <a:rPr kumimoji="1" lang="en-US" altLang="zh-TW" sz="1200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F</a:t>
              </a:r>
              <a:endParaRPr kumimoji="1" lang="zh-TW" altLang="en-US" sz="1200" dirty="0">
                <a:latin typeface="Menlo" panose="020B0609030804020204" pitchFamily="49" charset="0"/>
                <a:cs typeface="Menlo" panose="020B0609030804020204" pitchFamily="49" charset="0"/>
              </a:endParaRPr>
            </a:p>
          </p:txBody>
        </p:sp>
      </p:grpSp>
      <p:grpSp>
        <p:nvGrpSpPr>
          <p:cNvPr id="57" name="群組 56">
            <a:extLst>
              <a:ext uri="{FF2B5EF4-FFF2-40B4-BE49-F238E27FC236}">
                <a16:creationId xmlns:a16="http://schemas.microsoft.com/office/drawing/2014/main" id="{7C79C38B-637D-D846-A115-690E12E7366D}"/>
              </a:ext>
            </a:extLst>
          </p:cNvPr>
          <p:cNvGrpSpPr/>
          <p:nvPr/>
        </p:nvGrpSpPr>
        <p:grpSpPr>
          <a:xfrm>
            <a:off x="8232252" y="5674583"/>
            <a:ext cx="900000" cy="439182"/>
            <a:chOff x="5756056" y="3445841"/>
            <a:chExt cx="900000" cy="414243"/>
          </a:xfrm>
        </p:grpSpPr>
        <p:sp>
          <p:nvSpPr>
            <p:cNvPr id="58" name="文字方塊 57">
              <a:extLst>
                <a:ext uri="{FF2B5EF4-FFF2-40B4-BE49-F238E27FC236}">
                  <a16:creationId xmlns:a16="http://schemas.microsoft.com/office/drawing/2014/main" id="{2F299ECA-EB08-5741-B694-25D6587006D0}"/>
                </a:ext>
              </a:extLst>
            </p:cNvPr>
            <p:cNvSpPr txBox="1"/>
            <p:nvPr/>
          </p:nvSpPr>
          <p:spPr>
            <a:xfrm>
              <a:off x="5759668" y="3656350"/>
              <a:ext cx="442881" cy="20373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 anchor="ctr">
              <a:noAutofit/>
            </a:bodyPr>
            <a:lstStyle/>
            <a:p>
              <a:pPr algn="ctr"/>
              <a:r>
                <a:rPr kumimoji="1" lang="en-US" altLang="zh-TW" sz="1200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n</a:t>
              </a:r>
              <a:endParaRPr kumimoji="1" lang="zh-TW" altLang="en-US" sz="1200" dirty="0">
                <a:latin typeface="Menlo" panose="020B0609030804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59" name="文字方塊 58">
              <a:extLst>
                <a:ext uri="{FF2B5EF4-FFF2-40B4-BE49-F238E27FC236}">
                  <a16:creationId xmlns:a16="http://schemas.microsoft.com/office/drawing/2014/main" id="{9A25E671-4DF4-944B-A2AB-A3B926FA38D8}"/>
                </a:ext>
              </a:extLst>
            </p:cNvPr>
            <p:cNvSpPr txBox="1"/>
            <p:nvPr/>
          </p:nvSpPr>
          <p:spPr>
            <a:xfrm>
              <a:off x="6209772" y="3656350"/>
              <a:ext cx="442881" cy="20373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 anchor="ctr">
              <a:noAutofit/>
            </a:bodyPr>
            <a:lstStyle/>
            <a:p>
              <a:pPr algn="ctr"/>
              <a:r>
                <a:rPr kumimoji="1" lang="en-US" altLang="zh-TW" sz="1200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2</a:t>
              </a:r>
              <a:endParaRPr kumimoji="1" lang="zh-TW" altLang="en-US" sz="1200" dirty="0">
                <a:latin typeface="Menlo" panose="020B0609030804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60" name="文字方塊 59">
              <a:extLst>
                <a:ext uri="{FF2B5EF4-FFF2-40B4-BE49-F238E27FC236}">
                  <a16:creationId xmlns:a16="http://schemas.microsoft.com/office/drawing/2014/main" id="{C181E0C3-B570-C646-8BA8-B419F570B5FC}"/>
                </a:ext>
              </a:extLst>
            </p:cNvPr>
            <p:cNvSpPr txBox="1"/>
            <p:nvPr/>
          </p:nvSpPr>
          <p:spPr>
            <a:xfrm>
              <a:off x="5756056" y="3445841"/>
              <a:ext cx="900000" cy="20373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 anchor="ctr">
              <a:noAutofit/>
            </a:bodyPr>
            <a:lstStyle/>
            <a:p>
              <a:pPr algn="ctr"/>
              <a:r>
                <a:rPr kumimoji="1" lang="en-US" altLang="zh-TW" sz="1200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F</a:t>
              </a:r>
              <a:endParaRPr kumimoji="1" lang="zh-TW" altLang="en-US" sz="1200" dirty="0">
                <a:latin typeface="Menlo" panose="020B0609030804020204" pitchFamily="49" charset="0"/>
                <a:cs typeface="Menlo" panose="020B0609030804020204" pitchFamily="49" charset="0"/>
              </a:endParaRPr>
            </a:p>
          </p:txBody>
        </p:sp>
      </p:grpSp>
      <p:grpSp>
        <p:nvGrpSpPr>
          <p:cNvPr id="61" name="群組 60">
            <a:extLst>
              <a:ext uri="{FF2B5EF4-FFF2-40B4-BE49-F238E27FC236}">
                <a16:creationId xmlns:a16="http://schemas.microsoft.com/office/drawing/2014/main" id="{5D14D391-9EDF-0A43-A173-9C9860552B96}"/>
              </a:ext>
            </a:extLst>
          </p:cNvPr>
          <p:cNvGrpSpPr/>
          <p:nvPr/>
        </p:nvGrpSpPr>
        <p:grpSpPr>
          <a:xfrm rot="1199252">
            <a:off x="8737372" y="5108706"/>
            <a:ext cx="900000" cy="439182"/>
            <a:chOff x="5756056" y="3445841"/>
            <a:chExt cx="900000" cy="414243"/>
          </a:xfrm>
        </p:grpSpPr>
        <p:sp>
          <p:nvSpPr>
            <p:cNvPr id="62" name="文字方塊 61">
              <a:extLst>
                <a:ext uri="{FF2B5EF4-FFF2-40B4-BE49-F238E27FC236}">
                  <a16:creationId xmlns:a16="http://schemas.microsoft.com/office/drawing/2014/main" id="{C3D54785-82C0-1B46-98F7-8F11E1F0B75D}"/>
                </a:ext>
              </a:extLst>
            </p:cNvPr>
            <p:cNvSpPr txBox="1"/>
            <p:nvPr/>
          </p:nvSpPr>
          <p:spPr>
            <a:xfrm>
              <a:off x="5759668" y="3656350"/>
              <a:ext cx="442881" cy="20373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 anchor="ctr">
              <a:noAutofit/>
            </a:bodyPr>
            <a:lstStyle/>
            <a:p>
              <a:pPr algn="ctr"/>
              <a:r>
                <a:rPr kumimoji="1" lang="en-US" altLang="zh-TW" sz="1200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n</a:t>
              </a:r>
              <a:endParaRPr kumimoji="1" lang="zh-TW" altLang="en-US" sz="1200" dirty="0">
                <a:latin typeface="Menlo" panose="020B0609030804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63" name="文字方塊 62">
              <a:extLst>
                <a:ext uri="{FF2B5EF4-FFF2-40B4-BE49-F238E27FC236}">
                  <a16:creationId xmlns:a16="http://schemas.microsoft.com/office/drawing/2014/main" id="{98B6601C-5E07-9649-A4FD-073FDD053901}"/>
                </a:ext>
              </a:extLst>
            </p:cNvPr>
            <p:cNvSpPr txBox="1"/>
            <p:nvPr/>
          </p:nvSpPr>
          <p:spPr>
            <a:xfrm>
              <a:off x="6209772" y="3656350"/>
              <a:ext cx="442881" cy="20373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 anchor="ctr">
              <a:noAutofit/>
            </a:bodyPr>
            <a:lstStyle/>
            <a:p>
              <a:pPr algn="ctr"/>
              <a:r>
                <a:rPr kumimoji="1" lang="en-US" altLang="zh-TW" sz="1200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1</a:t>
              </a:r>
              <a:endParaRPr kumimoji="1" lang="zh-TW" altLang="en-US" sz="1200" dirty="0">
                <a:latin typeface="Menlo" panose="020B0609030804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64" name="文字方塊 63">
              <a:extLst>
                <a:ext uri="{FF2B5EF4-FFF2-40B4-BE49-F238E27FC236}">
                  <a16:creationId xmlns:a16="http://schemas.microsoft.com/office/drawing/2014/main" id="{B1D023FB-6415-3840-901E-382DD4D3280D}"/>
                </a:ext>
              </a:extLst>
            </p:cNvPr>
            <p:cNvSpPr txBox="1"/>
            <p:nvPr/>
          </p:nvSpPr>
          <p:spPr>
            <a:xfrm>
              <a:off x="5756056" y="3445841"/>
              <a:ext cx="900000" cy="20373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 anchor="ctr">
              <a:noAutofit/>
            </a:bodyPr>
            <a:lstStyle/>
            <a:p>
              <a:pPr algn="ctr"/>
              <a:r>
                <a:rPr kumimoji="1" lang="en-US" altLang="zh-TW" sz="1200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F</a:t>
              </a:r>
              <a:endParaRPr kumimoji="1" lang="zh-TW" altLang="en-US" sz="1200" dirty="0">
                <a:latin typeface="Menlo" panose="020B0609030804020204" pitchFamily="49" charset="0"/>
                <a:cs typeface="Menlo" panose="020B0609030804020204" pitchFamily="49" charset="0"/>
              </a:endParaRPr>
            </a:p>
          </p:txBody>
        </p:sp>
      </p:grpSp>
      <p:sp>
        <p:nvSpPr>
          <p:cNvPr id="65" name="文字方塊 64">
            <a:extLst>
              <a:ext uri="{FF2B5EF4-FFF2-40B4-BE49-F238E27FC236}">
                <a16:creationId xmlns:a16="http://schemas.microsoft.com/office/drawing/2014/main" id="{19C04BFF-94C8-784E-AE20-0E604D6727AD}"/>
              </a:ext>
            </a:extLst>
          </p:cNvPr>
          <p:cNvSpPr txBox="1"/>
          <p:nvPr/>
        </p:nvSpPr>
        <p:spPr>
          <a:xfrm>
            <a:off x="9625035" y="5400635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solidFill>
                  <a:srgbClr val="FF0000"/>
                </a:solidFill>
              </a:rPr>
              <a:t>回傳</a:t>
            </a:r>
            <a:r>
              <a:rPr kumimoji="1" lang="en-US" altLang="zh-TW" dirty="0">
                <a:solidFill>
                  <a:srgbClr val="FF0000"/>
                </a:solidFill>
              </a:rPr>
              <a:t>1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1224061"/>
      </p:ext>
    </p:extLst>
  </p:cSld>
  <p:clrMapOvr>
    <a:masterClrMapping/>
  </p:clrMapOvr>
</p:sld>
</file>

<file path=ppt/theme/theme1.xml><?xml version="1.0" encoding="utf-8"?>
<a:theme xmlns:a="http://schemas.openxmlformats.org/drawingml/2006/main" name="多面向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多面向</Template>
  <TotalTime>778</TotalTime>
  <Words>1748</Words>
  <Application>Microsoft Macintosh PowerPoint</Application>
  <PresentationFormat>寬螢幕</PresentationFormat>
  <Paragraphs>438</Paragraphs>
  <Slides>25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25</vt:i4>
      </vt:variant>
    </vt:vector>
  </HeadingPairs>
  <TitlesOfParts>
    <vt:vector size="30" baseType="lpstr">
      <vt:lpstr>Arial</vt:lpstr>
      <vt:lpstr>Menlo</vt:lpstr>
      <vt:lpstr>Trebuchet MS</vt:lpstr>
      <vt:lpstr>Wingdings 3</vt:lpstr>
      <vt:lpstr>多面向</vt:lpstr>
      <vt:lpstr>CH6 分治法(Divide and Conquer) 二元搜尋法(Binary Search)</vt:lpstr>
      <vt:lpstr> Divide &amp; Conquer </vt:lpstr>
      <vt:lpstr>分治法(Divide and Conquer)</vt:lpstr>
      <vt:lpstr>分割農地</vt:lpstr>
      <vt:lpstr>分割農地 歐幾里德演算法(Euclid’s Algorithm)</vt:lpstr>
      <vt:lpstr>Sum of a list</vt:lpstr>
      <vt:lpstr>N! (階乘)</vt:lpstr>
      <vt:lpstr>F(4) = 4! (階乘)</vt:lpstr>
      <vt:lpstr>F(3) = 3! (階乘)</vt:lpstr>
      <vt:lpstr>不適合使用分治法的問題 – 費氏數列</vt:lpstr>
      <vt:lpstr>費氏數列 - recursion</vt:lpstr>
      <vt:lpstr>計算 (a ** b) % c</vt:lpstr>
      <vt:lpstr>Quick Sort</vt:lpstr>
      <vt:lpstr>Quick Sort</vt:lpstr>
      <vt:lpstr>Merge Sort (動畫演示)</vt:lpstr>
      <vt:lpstr>Tower of Hanoi (河內塔)</vt:lpstr>
      <vt:lpstr>Tower of Hanoi (河內塔)</vt:lpstr>
      <vt:lpstr>Tower of Hanoi (河內塔)</vt:lpstr>
      <vt:lpstr> Binary Search (動畫演示) </vt:lpstr>
      <vt:lpstr>二元搜尋法(Binary Search)</vt:lpstr>
      <vt:lpstr>使用Binary Search搜尋資料</vt:lpstr>
      <vt:lpstr>分配糖果</vt:lpstr>
      <vt:lpstr>PowerPoint 簡報</vt:lpstr>
      <vt:lpstr>APCS 10603 第4題 基地台</vt:lpstr>
      <vt:lpstr>Exercise: UVa Challenges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CH6 分治法(Divide and Conquer) 二元搜尋(Binary Search)</dc:title>
  <dc:creator>秀芬 周</dc:creator>
  <cp:lastModifiedBy>秀芬 周</cp:lastModifiedBy>
  <cp:revision>105</cp:revision>
  <dcterms:created xsi:type="dcterms:W3CDTF">2019-07-25T06:26:48Z</dcterms:created>
  <dcterms:modified xsi:type="dcterms:W3CDTF">2019-09-26T07:03:02Z</dcterms:modified>
</cp:coreProperties>
</file>